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3" r:id="rId1"/>
  </p:sldMasterIdLst>
  <p:notesMasterIdLst>
    <p:notesMasterId r:id="rId52"/>
  </p:notesMasterIdLst>
  <p:handoutMasterIdLst>
    <p:handoutMasterId r:id="rId53"/>
  </p:handoutMasterIdLst>
  <p:sldIdLst>
    <p:sldId id="318" r:id="rId2"/>
    <p:sldId id="343" r:id="rId3"/>
    <p:sldId id="263" r:id="rId4"/>
    <p:sldId id="354" r:id="rId5"/>
    <p:sldId id="344" r:id="rId6"/>
    <p:sldId id="331" r:id="rId7"/>
    <p:sldId id="345" r:id="rId8"/>
    <p:sldId id="319" r:id="rId9"/>
    <p:sldId id="347" r:id="rId10"/>
    <p:sldId id="350" r:id="rId11"/>
    <p:sldId id="324" r:id="rId12"/>
    <p:sldId id="334" r:id="rId13"/>
    <p:sldId id="257" r:id="rId14"/>
    <p:sldId id="262" r:id="rId15"/>
    <p:sldId id="273" r:id="rId16"/>
    <p:sldId id="375" r:id="rId17"/>
    <p:sldId id="377" r:id="rId18"/>
    <p:sldId id="356" r:id="rId19"/>
    <p:sldId id="276" r:id="rId20"/>
    <p:sldId id="278" r:id="rId21"/>
    <p:sldId id="320" r:id="rId22"/>
    <p:sldId id="352" r:id="rId23"/>
    <p:sldId id="358" r:id="rId24"/>
    <p:sldId id="360" r:id="rId25"/>
    <p:sldId id="362" r:id="rId26"/>
    <p:sldId id="364" r:id="rId27"/>
    <p:sldId id="337" r:id="rId28"/>
    <p:sldId id="341" r:id="rId29"/>
    <p:sldId id="340" r:id="rId30"/>
    <p:sldId id="338" r:id="rId31"/>
    <p:sldId id="342" r:id="rId32"/>
    <p:sldId id="366" r:id="rId33"/>
    <p:sldId id="290" r:id="rId34"/>
    <p:sldId id="336" r:id="rId35"/>
    <p:sldId id="307" r:id="rId36"/>
    <p:sldId id="333" r:id="rId37"/>
    <p:sldId id="367" r:id="rId38"/>
    <p:sldId id="369" r:id="rId39"/>
    <p:sldId id="371" r:id="rId40"/>
    <p:sldId id="309" r:id="rId41"/>
    <p:sldId id="372" r:id="rId42"/>
    <p:sldId id="373" r:id="rId43"/>
    <p:sldId id="374" r:id="rId44"/>
    <p:sldId id="311" r:id="rId45"/>
    <p:sldId id="329" r:id="rId46"/>
    <p:sldId id="330" r:id="rId47"/>
    <p:sldId id="379" r:id="rId48"/>
    <p:sldId id="381" r:id="rId49"/>
    <p:sldId id="383" r:id="rId50"/>
    <p:sldId id="272" r:id="rId51"/>
  </p:sldIdLst>
  <p:sldSz cx="9906000" cy="6858000" type="A4"/>
  <p:notesSz cx="6735763" cy="9866313"/>
  <p:defaultTextStyle>
    <a:defPPr>
      <a:defRPr lang="ru-RU"/>
    </a:defPPr>
    <a:lvl1pPr algn="l" defTabSz="95567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76250" indent="-134938" algn="l" defTabSz="95567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55675" indent="-271463" algn="l" defTabSz="95567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3513" indent="-407988" algn="l" defTabSz="95567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2938" indent="-544513" algn="l" defTabSz="955675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E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4389" autoAdjust="0"/>
    <p:restoredTop sz="92015" autoAdjust="0"/>
  </p:normalViewPr>
  <p:slideViewPr>
    <p:cSldViewPr>
      <p:cViewPr>
        <p:scale>
          <a:sx n="100" d="100"/>
          <a:sy n="100" d="100"/>
        </p:scale>
        <p:origin x="-1644" y="-4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5615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56153">
              <a:defRPr sz="1200"/>
            </a:lvl1pPr>
          </a:lstStyle>
          <a:p>
            <a:pPr>
              <a:defRPr/>
            </a:pPr>
            <a:fld id="{0AF8338C-659B-40C8-8134-ED6DC8C332E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5615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56153">
              <a:defRPr sz="1200"/>
            </a:lvl1pPr>
          </a:lstStyle>
          <a:p>
            <a:pPr>
              <a:defRPr/>
            </a:pPr>
            <a:fld id="{941648ED-36A2-4343-930D-254685E2E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C0FE77B-9799-4E9E-B15B-F12E0BAADC9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01EEB82-41A8-454F-80D7-3AF00FEAB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5675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3513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938" algn="l" defTabSz="9556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3964" algn="l" defTabSz="957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758" algn="l" defTabSz="957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551" algn="l" defTabSz="957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343" algn="l" defTabSz="9575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20707-19C6-4A57-928C-D5362CC9BD5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20E56-035E-43D1-BAB9-434CABE60DA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220F-8972-4574-AE21-21F00C7E4C2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6A00-989E-4FF6-BED9-F89D3D5C7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72CC-A7B7-45A6-A07C-E5D0ABC727B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0FB6-C047-4D15-BB57-6379C449C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A3BA-8954-41E2-964A-AA1B2291827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A965-70FA-40F7-9950-CB38939B6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BD6C-B087-4C1C-BE8B-A029E690D392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7198-E552-4C28-A111-E4A944C5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B2AF-CCC1-4290-A6AA-BE5DF962C7E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9FB4-25EF-45BA-9E0F-200C4630D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9AEB-7280-449D-8509-84CE35317191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CABD-17F8-4A22-A1D0-C557444C5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4E8C-15ED-4AF4-8DD4-255CEEFEF4A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09AC-929F-47AD-B38B-A53520C9C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5D59-788A-4B6D-8D95-603D701A946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1443-846D-4986-8EAD-113DF54C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AC5F-774A-45DE-BB46-C4A5F748EC5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D36C-DE28-4959-A9F3-72F523AD9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759C-4B14-48B9-8AD2-4493AD33FE28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9AEE-ED23-40E8-B063-50B64935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62D5-475A-483E-A707-02E83C83F3B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F4E3-90B3-4860-9E3D-41370ED4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C2BBBB-396B-4330-901E-EDCDC862BAF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0B79C6-E36F-4434-8914-6DECABBA4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4.xls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_____Microsoft_Office_Excel_97-20036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25675"/>
            <a:ext cx="9906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5701" tIns="47854" rIns="95701" bIns="47854"/>
          <a:lstStyle/>
          <a:p>
            <a:pPr defTabSz="957263" eaLnBrk="1" hangingPunct="1">
              <a:defRPr/>
            </a:pPr>
            <a:r>
              <a:rPr lang="ru-RU" sz="7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ЗАЩИЩЁННОСТЬ</a:t>
            </a:r>
            <a:br>
              <a:rPr lang="ru-RU" sz="7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ОЩИНСКОГО </a:t>
            </a:r>
            <a:b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b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ВАЛДАЙСКОГО МУНИЦИПАЛЬНОГО </a:t>
            </a:r>
            <a:b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4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5"/>
          <p:cNvSpPr>
            <a:spLocks noChangeArrowheads="1"/>
          </p:cNvSpPr>
          <p:nvPr/>
        </p:nvSpPr>
        <p:spPr bwMode="auto">
          <a:xfrm>
            <a:off x="-15875" y="22225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ПО НАСЕЛЁННЫМ ПУНКТАМ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0338" y="1062038"/>
          <a:ext cx="9532937" cy="5588000"/>
        </p:xfrm>
        <a:graphic>
          <a:graphicData uri="http://schemas.openxmlformats.org/drawingml/2006/table">
            <a:tbl>
              <a:tblPr/>
              <a:tblGrid>
                <a:gridCol w="1021927"/>
                <a:gridCol w="5664227"/>
                <a:gridCol w="1798402"/>
                <a:gridCol w="987647"/>
                <a:gridCol w="60734"/>
              </a:tblGrid>
              <a:tr h="130855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населённого пункта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индивидуальных домовладений (квартир*)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</a:t>
                      </a:r>
                      <a:r>
                        <a:rPr kumimoji="0" lang="ru-RU" sz="11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9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п.Рощино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19400 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д.Долгие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Бороды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3217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д.Станки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1361 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д.Усадье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1522 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д.Ящерово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 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Байнёво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Борисово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Горка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Едно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Закидово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Ключи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Новая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Новотроицы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Нелюшка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Плотично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Терехово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Ужин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5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Шуя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3010</a:t>
                      </a:r>
                    </a:p>
                  </a:txBody>
                  <a:tcPr marL="35334" marR="353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49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 О Г О:</a:t>
                      </a: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1 117</a:t>
                      </a: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61 350</a:t>
                      </a:r>
                    </a:p>
                  </a:txBody>
                  <a:tcPr marL="35334" marR="3533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7"/>
          <p:cNvGraphicFramePr>
            <a:graphicFrameLocks noGrp="1"/>
          </p:cNvGraphicFramePr>
          <p:nvPr/>
        </p:nvGraphicFramePr>
        <p:xfrm>
          <a:off x="-9525" y="1052513"/>
          <a:ext cx="9906000" cy="5260975"/>
        </p:xfrm>
        <a:graphic>
          <a:graphicData uri="http://schemas.openxmlformats.org/drawingml/2006/table">
            <a:tbl>
              <a:tblPr/>
              <a:tblGrid>
                <a:gridCol w="662120"/>
                <a:gridCol w="2563718"/>
                <a:gridCol w="1169458"/>
                <a:gridCol w="1504818"/>
                <a:gridCol w="1560097"/>
                <a:gridCol w="2445788"/>
              </a:tblGrid>
              <a:tr h="683688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2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80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Рощинский филиал (Школа)  МАОУ СОШ № 2 г. Валдай 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27 - учеников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Хрусталева И.Г.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(816 66)  2-05-02, 2-06-80 (в Валдае)</a:t>
                      </a:r>
                    </a:p>
                    <a:p>
                      <a:pPr algn="ctr"/>
                      <a:r>
                        <a:rPr lang="ru-RU" sz="10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(816 66) 35-142 (в Рощино)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5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091824"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Рощинский филиал МАДОУ детский сад № 4 «Родничок» г. Валдай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 детей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Давыдова Т.В.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2-93-60 (в Валдае)</a:t>
                      </a:r>
                    </a:p>
                    <a:p>
                      <a:pPr algn="ctr"/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35-305 (в Рощино)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396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091824">
                        <a:defRPr/>
                      </a:pPr>
                      <a:r>
                        <a:rPr lang="ru-RU" sz="10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МБУК ВЦКС «Рощинский сельский дом культуры» Комитета культуры Валдайского района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Вместимость – 50 человек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Халитова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С.У.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(Васильева Е.Л. - руководитель районной клубной системы)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8 921 192 65 28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2-09-24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685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091824">
                        <a:defRPr/>
                      </a:pPr>
                      <a:r>
                        <a:rPr lang="ru-RU" sz="10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МБУК ВЦКС «Шуйский сельский дом культуры» Комитета культуры Валдайского района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Вместимость – 50 человек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Журавлёва В.И.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(Васильева Е.Л. - руководитель районной клубной системы)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(816 66) 31 – 119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2-09-24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6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091824">
                        <a:defRPr/>
                      </a:pP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фельдшерско-акушерский пункт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ВЦРБ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(Валдайской центральной районной больницы) в посёлке Рощино</a:t>
                      </a:r>
                      <a:endParaRPr lang="ru-RU" sz="10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(08.00 – 14.00)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Михайлова Е.А.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 35-372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86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39" marR="99039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091824">
                        <a:defRPr/>
                      </a:pP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ФАП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фельдшерско-акушерский пункт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ВЦРБ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(Валдайской центральной районной больницы) в деревне Шуя</a:t>
                      </a:r>
                      <a:endParaRPr lang="ru-RU" sz="10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персонал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(08.00 – 16.00)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Иванова Л.Б. 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 31- 139</a:t>
                      </a:r>
                    </a:p>
                  </a:txBody>
                  <a:tcPr marL="99039" marR="99039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5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ПО ОБЪЕКТАМ СОЦИАЛЬНОГО И КУЛЬТУРНОГО 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77"/>
          <p:cNvGrpSpPr>
            <a:grpSpLocks/>
          </p:cNvGrpSpPr>
          <p:nvPr/>
        </p:nvGrpSpPr>
        <p:grpSpPr bwMode="auto">
          <a:xfrm>
            <a:off x="9525" y="1030288"/>
            <a:ext cx="9906000" cy="5878512"/>
            <a:chOff x="21504" y="1223317"/>
            <a:chExt cx="12801600" cy="8315325"/>
          </a:xfrm>
        </p:grpSpPr>
        <p:pic>
          <p:nvPicPr>
            <p:cNvPr id="20541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04" y="1223317"/>
              <a:ext cx="12801600" cy="83153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77" name="Полилиния 76"/>
            <p:cNvSpPr/>
            <p:nvPr/>
          </p:nvSpPr>
          <p:spPr>
            <a:xfrm>
              <a:off x="421555" y="1371524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ОБЩАЯ                ИНФОРМАЦИЯ 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113463" y="1030288"/>
            <a:ext cx="3792537" cy="8667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95735" tIns="47870" rIns="95735" bIns="47870">
            <a:spAutoFit/>
          </a:bodyPr>
          <a:lstStyle/>
          <a:p>
            <a:pPr algn="ctr" defTabSz="956881">
              <a:defRPr/>
            </a:pPr>
            <a:r>
              <a:rPr lang="ru-RU" sz="1000" b="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Общая характеристика сельского поселения: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количество проживающего населения – 1396 чел.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количество домов – 759 (из них нежилых 0);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-социально – значимых объектов – 6 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котельных – 4 (используется для отопления СЗО) ;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20486" name="Group 221"/>
          <p:cNvGrpSpPr>
            <a:grpSpLocks/>
          </p:cNvGrpSpPr>
          <p:nvPr/>
        </p:nvGrpSpPr>
        <p:grpSpPr bwMode="auto">
          <a:xfrm>
            <a:off x="7108825" y="5316538"/>
            <a:ext cx="2797175" cy="1603375"/>
            <a:chOff x="5166" y="4410"/>
            <a:chExt cx="3042" cy="1703"/>
          </a:xfrm>
        </p:grpSpPr>
        <p:grpSp>
          <p:nvGrpSpPr>
            <p:cNvPr id="20524" name="Группа 54"/>
            <p:cNvGrpSpPr>
              <a:grpSpLocks/>
            </p:cNvGrpSpPr>
            <p:nvPr/>
          </p:nvGrpSpPr>
          <p:grpSpPr bwMode="auto">
            <a:xfrm>
              <a:off x="5166" y="4410"/>
              <a:ext cx="2898" cy="1638"/>
              <a:chOff x="5643563" y="4786321"/>
              <a:chExt cx="3429000" cy="2071703"/>
            </a:xfrm>
          </p:grpSpPr>
          <p:sp>
            <p:nvSpPr>
              <p:cNvPr id="20529" name="Прямоугольник 38"/>
              <p:cNvSpPr>
                <a:spLocks noChangeArrowheads="1"/>
              </p:cNvSpPr>
              <p:nvPr/>
            </p:nvSpPr>
            <p:spPr bwMode="auto">
              <a:xfrm>
                <a:off x="5643563" y="4786321"/>
                <a:ext cx="3429000" cy="2071703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8016" tIns="64008" rIns="128016" bIns="64008" anchor="ctr"/>
              <a:lstStyle/>
              <a:p>
                <a:pPr algn="ctr" defTabSz="957263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30" name="TextBox 18"/>
              <p:cNvSpPr txBox="1">
                <a:spLocks noChangeArrowheads="1"/>
              </p:cNvSpPr>
              <p:nvPr/>
            </p:nvSpPr>
            <p:spPr bwMode="auto">
              <a:xfrm>
                <a:off x="5714557" y="4796825"/>
                <a:ext cx="3287012" cy="794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algn="ctr"/>
                <a:r>
                  <a:rPr lang="ru-RU" sz="1500">
                    <a:latin typeface="Calibri" pitchFamily="34" charset="0"/>
                  </a:rPr>
                  <a:t>Условные обозначения</a:t>
                </a:r>
              </a:p>
              <a:p>
                <a:pPr algn="just"/>
                <a:endParaRPr lang="ru-RU" sz="1500">
                  <a:latin typeface="Calibri" pitchFamily="34" charset="0"/>
                </a:endParaRPr>
              </a:p>
            </p:txBody>
          </p:sp>
          <p:sp>
            <p:nvSpPr>
              <p:cNvPr id="20531" name="TextBox 32"/>
              <p:cNvSpPr txBox="1">
                <a:spLocks noChangeArrowheads="1"/>
              </p:cNvSpPr>
              <p:nvPr/>
            </p:nvSpPr>
            <p:spPr bwMode="auto">
              <a:xfrm>
                <a:off x="5715714" y="5480827"/>
                <a:ext cx="984431" cy="939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algn="ctr"/>
                <a:r>
                  <a:rPr lang="ru-RU" sz="1300">
                    <a:latin typeface="Calibri" pitchFamily="34" charset="0"/>
                  </a:rPr>
                  <a:t> </a:t>
                </a:r>
                <a:r>
                  <a:rPr lang="ru-RU" sz="1200">
                    <a:latin typeface="Calibri" pitchFamily="34" charset="0"/>
                  </a:rPr>
                  <a:t>ЖБ </a:t>
                </a:r>
                <a:r>
                  <a:rPr lang="ru-RU" sz="1200" u="sng">
                    <a:latin typeface="Calibri" pitchFamily="34" charset="0"/>
                  </a:rPr>
                  <a:t>300*8</a:t>
                </a:r>
              </a:p>
              <a:p>
                <a:pPr algn="ctr"/>
                <a:r>
                  <a:rPr lang="ru-RU" sz="1200">
                    <a:latin typeface="Calibri" pitchFamily="34" charset="0"/>
                  </a:rPr>
                  <a:t>        20</a:t>
                </a:r>
              </a:p>
            </p:txBody>
          </p:sp>
          <p:sp>
            <p:nvSpPr>
              <p:cNvPr id="20532" name="TextBox 33"/>
              <p:cNvSpPr txBox="1">
                <a:spLocks noChangeArrowheads="1"/>
              </p:cNvSpPr>
              <p:nvPr/>
            </p:nvSpPr>
            <p:spPr bwMode="auto">
              <a:xfrm>
                <a:off x="6716043" y="5438816"/>
                <a:ext cx="1806217" cy="690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r>
                  <a:rPr lang="ru-RU" sz="1300">
                    <a:latin typeface="Calibri" pitchFamily="34" charset="0"/>
                  </a:rPr>
                  <a:t>- </a:t>
                </a:r>
                <a:r>
                  <a:rPr lang="ru-RU" sz="1200">
                    <a:latin typeface="Calibri" pitchFamily="34" charset="0"/>
                  </a:rPr>
                  <a:t>характеристика моста</a:t>
                </a:r>
              </a:p>
            </p:txBody>
          </p:sp>
          <p:grpSp>
            <p:nvGrpSpPr>
              <p:cNvPr id="20533" name="Группа 46"/>
              <p:cNvGrpSpPr>
                <a:grpSpLocks/>
              </p:cNvGrpSpPr>
              <p:nvPr/>
            </p:nvGrpSpPr>
            <p:grpSpPr bwMode="auto">
              <a:xfrm>
                <a:off x="6073230" y="5093527"/>
                <a:ext cx="214065" cy="336094"/>
                <a:chOff x="2715363" y="1929108"/>
                <a:chExt cx="247322" cy="311180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 bwMode="auto">
                <a:xfrm rot="5400000">
                  <a:off x="2682514" y="2084796"/>
                  <a:ext cx="203373" cy="235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 bwMode="auto">
                <a:xfrm rot="5400000">
                  <a:off x="2796981" y="2085976"/>
                  <a:ext cx="20337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 bwMode="auto">
                <a:xfrm rot="16200000" flipV="1">
                  <a:off x="2716434" y="1927144"/>
                  <a:ext cx="55286" cy="590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 bwMode="auto">
                <a:xfrm rot="16200000" flipV="1">
                  <a:off x="2906233" y="2184817"/>
                  <a:ext cx="53312" cy="590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 bwMode="auto">
                <a:xfrm rot="5400000" flipH="1" flipV="1">
                  <a:off x="2905247" y="1927144"/>
                  <a:ext cx="55286" cy="590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 bwMode="auto">
                <a:xfrm rot="5400000" flipH="1" flipV="1">
                  <a:off x="2726861" y="2184817"/>
                  <a:ext cx="53312" cy="590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34" name="TextBox 53"/>
              <p:cNvSpPr txBox="1">
                <a:spLocks noChangeArrowheads="1"/>
              </p:cNvSpPr>
              <p:nvPr/>
            </p:nvSpPr>
            <p:spPr bwMode="auto">
              <a:xfrm>
                <a:off x="6715570" y="5143421"/>
                <a:ext cx="1357164" cy="380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defTabSz="1279525"/>
                <a:r>
                  <a:rPr lang="ru-RU" sz="1000">
                    <a:latin typeface="Calibri" pitchFamily="34" charset="0"/>
                  </a:rPr>
                  <a:t>- мост</a:t>
                </a:r>
              </a:p>
            </p:txBody>
          </p:sp>
        </p:grpSp>
        <p:sp>
          <p:nvSpPr>
            <p:cNvPr id="20525" name="Text Box 29"/>
            <p:cNvSpPr txBox="1">
              <a:spLocks noChangeArrowheads="1"/>
            </p:cNvSpPr>
            <p:nvPr/>
          </p:nvSpPr>
          <p:spPr bwMode="auto">
            <a:xfrm>
              <a:off x="6255" y="5292"/>
              <a:ext cx="195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773" tIns="89401" rIns="178773" bIns="89401">
              <a:spAutoFit/>
            </a:bodyPr>
            <a:lstStyle/>
            <a:p>
              <a:pPr defTabSz="1790700">
                <a:spcBef>
                  <a:spcPct val="50000"/>
                </a:spcBef>
              </a:pPr>
              <a:r>
                <a:rPr lang="ru-RU" sz="1300">
                  <a:latin typeface="Calibri" pitchFamily="34" charset="0"/>
                </a:rPr>
                <a:t>- нас.пункт в зоне затопления</a:t>
              </a:r>
            </a:p>
          </p:txBody>
        </p:sp>
        <p:sp>
          <p:nvSpPr>
            <p:cNvPr id="20526" name="Text Box 30"/>
            <p:cNvSpPr txBox="1">
              <a:spLocks noChangeArrowheads="1"/>
            </p:cNvSpPr>
            <p:nvPr/>
          </p:nvSpPr>
          <p:spPr bwMode="auto">
            <a:xfrm>
              <a:off x="5289" y="5418"/>
              <a:ext cx="963" cy="329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92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54169" tIns="77090" rIns="154169" bIns="77090">
              <a:spAutoFit/>
            </a:bodyPr>
            <a:lstStyle/>
            <a:p>
              <a:pPr algn="ctr" defTabSz="1543050">
                <a:spcBef>
                  <a:spcPct val="50000"/>
                </a:spcBef>
              </a:pPr>
              <a:r>
                <a:rPr lang="ru-RU" sz="1000"/>
                <a:t>Коршево</a:t>
              </a:r>
            </a:p>
          </p:txBody>
        </p:sp>
        <p:sp>
          <p:nvSpPr>
            <p:cNvPr id="20527" name="Text Box 29"/>
            <p:cNvSpPr txBox="1">
              <a:spLocks noChangeArrowheads="1"/>
            </p:cNvSpPr>
            <p:nvPr/>
          </p:nvSpPr>
          <p:spPr bwMode="auto">
            <a:xfrm>
              <a:off x="6048" y="5708"/>
              <a:ext cx="1953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773" tIns="89401" rIns="178773" bIns="89401">
              <a:spAutoFit/>
            </a:bodyPr>
            <a:lstStyle/>
            <a:p>
              <a:pPr defTabSz="1790700">
                <a:spcBef>
                  <a:spcPct val="50000"/>
                </a:spcBef>
              </a:pPr>
              <a:r>
                <a:rPr lang="ru-RU" sz="1300">
                  <a:latin typeface="Calibri" pitchFamily="34" charset="0"/>
                </a:rPr>
                <a:t>- зона подтопления</a:t>
              </a:r>
            </a:p>
          </p:txBody>
        </p:sp>
        <p:sp>
          <p:nvSpPr>
            <p:cNvPr id="20528" name="Полилиния 153"/>
            <p:cNvSpPr>
              <a:spLocks noChangeArrowheads="1"/>
            </p:cNvSpPr>
            <p:nvPr/>
          </p:nvSpPr>
          <p:spPr bwMode="auto">
            <a:xfrm>
              <a:off x="5481" y="5747"/>
              <a:ext cx="406" cy="175"/>
            </a:xfrm>
            <a:custGeom>
              <a:avLst/>
              <a:gdLst>
                <a:gd name="T0" fmla="*/ 0 w 461069"/>
                <a:gd name="T1" fmla="*/ 0 h 198095"/>
                <a:gd name="T2" fmla="*/ 0 w 461069"/>
                <a:gd name="T3" fmla="*/ 0 h 198095"/>
                <a:gd name="T4" fmla="*/ 0 w 461069"/>
                <a:gd name="T5" fmla="*/ 0 h 198095"/>
                <a:gd name="T6" fmla="*/ 0 w 461069"/>
                <a:gd name="T7" fmla="*/ 0 h 198095"/>
                <a:gd name="T8" fmla="*/ 0 w 461069"/>
                <a:gd name="T9" fmla="*/ 0 h 198095"/>
                <a:gd name="T10" fmla="*/ 0 w 461069"/>
                <a:gd name="T11" fmla="*/ 0 h 198095"/>
                <a:gd name="T12" fmla="*/ 0 w 461069"/>
                <a:gd name="T13" fmla="*/ 0 h 198095"/>
                <a:gd name="T14" fmla="*/ 0 w 461069"/>
                <a:gd name="T15" fmla="*/ 0 h 198095"/>
                <a:gd name="T16" fmla="*/ 0 w 461069"/>
                <a:gd name="T17" fmla="*/ 0 h 198095"/>
                <a:gd name="T18" fmla="*/ 0 w 461069"/>
                <a:gd name="T19" fmla="*/ 0 h 198095"/>
                <a:gd name="T20" fmla="*/ 0 w 461069"/>
                <a:gd name="T21" fmla="*/ 0 h 198095"/>
                <a:gd name="T22" fmla="*/ 0 w 461069"/>
                <a:gd name="T23" fmla="*/ 0 h 198095"/>
                <a:gd name="T24" fmla="*/ 0 w 461069"/>
                <a:gd name="T25" fmla="*/ 0 h 1980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069"/>
                <a:gd name="T40" fmla="*/ 0 h 198095"/>
                <a:gd name="T41" fmla="*/ 461069 w 461069"/>
                <a:gd name="T42" fmla="*/ 198095 h 1980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069" h="198095">
                  <a:moveTo>
                    <a:pt x="111439" y="45695"/>
                  </a:moveTo>
                  <a:lnTo>
                    <a:pt x="249984" y="59549"/>
                  </a:lnTo>
                  <a:cubicBezTo>
                    <a:pt x="282416" y="63365"/>
                    <a:pt x="316487" y="61681"/>
                    <a:pt x="346966" y="73404"/>
                  </a:cubicBezTo>
                  <a:cubicBezTo>
                    <a:pt x="378049" y="85359"/>
                    <a:pt x="430094" y="128822"/>
                    <a:pt x="430094" y="128822"/>
                  </a:cubicBezTo>
                  <a:cubicBezTo>
                    <a:pt x="439330" y="142677"/>
                    <a:pt x="461069" y="154058"/>
                    <a:pt x="457803" y="170386"/>
                  </a:cubicBezTo>
                  <a:cubicBezTo>
                    <a:pt x="454537" y="186714"/>
                    <a:pt x="432869" y="197264"/>
                    <a:pt x="416239" y="198095"/>
                  </a:cubicBezTo>
                  <a:lnTo>
                    <a:pt x="180712" y="184240"/>
                  </a:lnTo>
                  <a:cubicBezTo>
                    <a:pt x="166857" y="175004"/>
                    <a:pt x="154041" y="163977"/>
                    <a:pt x="139148" y="156531"/>
                  </a:cubicBezTo>
                  <a:cubicBezTo>
                    <a:pt x="70861" y="122388"/>
                    <a:pt x="122193" y="167907"/>
                    <a:pt x="56021" y="114968"/>
                  </a:cubicBezTo>
                  <a:cubicBezTo>
                    <a:pt x="27821" y="92407"/>
                    <a:pt x="21176" y="76554"/>
                    <a:pt x="603" y="45695"/>
                  </a:cubicBezTo>
                  <a:cubicBezTo>
                    <a:pt x="5221" y="31840"/>
                    <a:pt x="0" y="6196"/>
                    <a:pt x="14457" y="4131"/>
                  </a:cubicBezTo>
                  <a:cubicBezTo>
                    <a:pt x="43371" y="0"/>
                    <a:pt x="68376" y="31840"/>
                    <a:pt x="97584" y="31840"/>
                  </a:cubicBezTo>
                  <a:lnTo>
                    <a:pt x="111439" y="45695"/>
                  </a:lnTo>
                  <a:close/>
                </a:path>
              </a:pathLst>
            </a:custGeom>
            <a:solidFill>
              <a:srgbClr val="300FF7">
                <a:alpha val="50980"/>
              </a:srgbClr>
            </a:solidFill>
            <a:ln w="25400" algn="ctr">
              <a:solidFill>
                <a:srgbClr val="300FF7"/>
              </a:solidFill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endParaRPr lang="ru-RU"/>
            </a:p>
          </p:txBody>
        </p:sp>
      </p:grpSp>
      <p:sp>
        <p:nvSpPr>
          <p:cNvPr id="13319" name="Прямоугольник 52"/>
          <p:cNvSpPr>
            <a:spLocks noChangeArrowheads="1"/>
          </p:cNvSpPr>
          <p:nvPr/>
        </p:nvSpPr>
        <p:spPr bwMode="auto">
          <a:xfrm>
            <a:off x="1179513" y="6084888"/>
            <a:ext cx="110807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200"/>
              <a:t>г. Валдай</a:t>
            </a:r>
          </a:p>
        </p:txBody>
      </p:sp>
      <p:sp>
        <p:nvSpPr>
          <p:cNvPr id="13320" name="Прямоугольник 5"/>
          <p:cNvSpPr>
            <a:spLocks noChangeArrowheads="1"/>
          </p:cNvSpPr>
          <p:nvPr/>
        </p:nvSpPr>
        <p:spPr bwMode="auto">
          <a:xfrm>
            <a:off x="3235325" y="4533900"/>
            <a:ext cx="939800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000"/>
              <a:t>п. Рощино</a:t>
            </a:r>
          </a:p>
        </p:txBody>
      </p:sp>
      <p:sp>
        <p:nvSpPr>
          <p:cNvPr id="79" name="AutoShape 48"/>
          <p:cNvSpPr>
            <a:spLocks noChangeArrowheads="1"/>
          </p:cNvSpPr>
          <p:nvPr/>
        </p:nvSpPr>
        <p:spPr bwMode="auto">
          <a:xfrm>
            <a:off x="279400" y="2143125"/>
            <a:ext cx="2906713" cy="1490663"/>
          </a:xfrm>
          <a:prstGeom prst="wedgeEllipseCallout">
            <a:avLst>
              <a:gd name="adj1" fmla="val 21309"/>
              <a:gd name="adj2" fmla="val 164493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82631" tIns="41316" rIns="82631" bIns="41316"/>
          <a:lstStyle/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оз. Валдайское</a:t>
            </a:r>
          </a:p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19,3кв. км.</a:t>
            </a: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Средняя глубина озера - 14 м. </a:t>
            </a:r>
            <a:endParaRPr lang="ru-RU" sz="9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Максимальная глубина – 62 м.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течения – с севера-запада на юго-восток.</a:t>
            </a: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Самое глубокое озеро на территории области</a:t>
            </a:r>
            <a:r>
              <a:rPr lang="ru-RU" sz="12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490" name="Text Box 207"/>
          <p:cNvSpPr txBox="1">
            <a:spLocks noChangeArrowheads="1"/>
          </p:cNvSpPr>
          <p:nvPr/>
        </p:nvSpPr>
        <p:spPr bwMode="auto">
          <a:xfrm>
            <a:off x="9525" y="1030288"/>
            <a:ext cx="3062288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8406" tIns="34203" rIns="68406" bIns="34203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Магистральных нефтепроводов по территории сельского поселения не проходит.</a:t>
            </a:r>
          </a:p>
        </p:txBody>
      </p:sp>
      <p:sp>
        <p:nvSpPr>
          <p:cNvPr id="20491" name="Text Box 207"/>
          <p:cNvSpPr txBox="1">
            <a:spLocks noChangeArrowheads="1"/>
          </p:cNvSpPr>
          <p:nvPr/>
        </p:nvSpPr>
        <p:spPr bwMode="auto">
          <a:xfrm>
            <a:off x="-11113" y="1474788"/>
            <a:ext cx="3062288" cy="37306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8406" tIns="34203" rIns="68406" bIns="34203">
            <a:spAutoFit/>
          </a:bodyPr>
          <a:lstStyle/>
          <a:p>
            <a:pPr algn="ctr" defTabSz="1279525">
              <a:spcBef>
                <a:spcPct val="50000"/>
              </a:spcBef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Объектов войск ГО на территории сельского поселения нет.</a:t>
            </a:r>
          </a:p>
        </p:txBody>
      </p:sp>
      <p:grpSp>
        <p:nvGrpSpPr>
          <p:cNvPr id="20492" name="Group 112"/>
          <p:cNvGrpSpPr>
            <a:grpSpLocks/>
          </p:cNvGrpSpPr>
          <p:nvPr/>
        </p:nvGrpSpPr>
        <p:grpSpPr bwMode="auto">
          <a:xfrm>
            <a:off x="1525588" y="5113338"/>
            <a:ext cx="600075" cy="461962"/>
            <a:chOff x="3729" y="1888"/>
            <a:chExt cx="528" cy="291"/>
          </a:xfrm>
        </p:grpSpPr>
        <p:grpSp>
          <p:nvGrpSpPr>
            <p:cNvPr id="20518" name="Group 114"/>
            <p:cNvGrpSpPr>
              <a:grpSpLocks/>
            </p:cNvGrpSpPr>
            <p:nvPr/>
          </p:nvGrpSpPr>
          <p:grpSpPr bwMode="auto">
            <a:xfrm>
              <a:off x="3729" y="1888"/>
              <a:ext cx="528" cy="291"/>
              <a:chOff x="3168" y="192"/>
              <a:chExt cx="528" cy="672"/>
            </a:xfrm>
          </p:grpSpPr>
          <p:sp>
            <p:nvSpPr>
              <p:cNvPr id="20520" name="Line 11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1" name="Line 116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2" name="Line 117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3" name="Line 118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19" name="Text Box 120"/>
            <p:cNvSpPr txBox="1">
              <a:spLocks noChangeArrowheads="1"/>
            </p:cNvSpPr>
            <p:nvPr/>
          </p:nvSpPr>
          <p:spPr bwMode="auto">
            <a:xfrm>
              <a:off x="3771" y="1888"/>
              <a:ext cx="48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007" tIns="49504" rIns="99007" bIns="49504">
              <a:spAutoFit/>
            </a:bodyPr>
            <a:lstStyle/>
            <a:p>
              <a:pPr defTabSz="990600" eaLnBrk="0" hangingPunct="0"/>
              <a:r>
                <a:rPr lang="ru-RU" sz="800"/>
                <a:t>  ПАСС</a:t>
              </a:r>
            </a:p>
          </p:txBody>
        </p:sp>
      </p:grpSp>
      <p:grpSp>
        <p:nvGrpSpPr>
          <p:cNvPr id="20493" name="Group 112"/>
          <p:cNvGrpSpPr>
            <a:grpSpLocks/>
          </p:cNvGrpSpPr>
          <p:nvPr/>
        </p:nvGrpSpPr>
        <p:grpSpPr bwMode="auto">
          <a:xfrm>
            <a:off x="365125" y="5367338"/>
            <a:ext cx="600075" cy="463550"/>
            <a:chOff x="3729" y="1888"/>
            <a:chExt cx="528" cy="291"/>
          </a:xfrm>
        </p:grpSpPr>
        <p:grpSp>
          <p:nvGrpSpPr>
            <p:cNvPr id="20512" name="Group 114"/>
            <p:cNvGrpSpPr>
              <a:grpSpLocks/>
            </p:cNvGrpSpPr>
            <p:nvPr/>
          </p:nvGrpSpPr>
          <p:grpSpPr bwMode="auto">
            <a:xfrm>
              <a:off x="3729" y="1888"/>
              <a:ext cx="528" cy="291"/>
              <a:chOff x="3168" y="192"/>
              <a:chExt cx="528" cy="672"/>
            </a:xfrm>
          </p:grpSpPr>
          <p:sp>
            <p:nvSpPr>
              <p:cNvPr id="20514" name="Line 11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5" name="Line 116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6" name="Line 117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7" name="Line 118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13" name="Text Box 120"/>
            <p:cNvSpPr txBox="1">
              <a:spLocks noChangeArrowheads="1"/>
            </p:cNvSpPr>
            <p:nvPr/>
          </p:nvSpPr>
          <p:spPr bwMode="auto">
            <a:xfrm>
              <a:off x="3771" y="1888"/>
              <a:ext cx="48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007" tIns="49504" rIns="99007" bIns="49504">
              <a:spAutoFit/>
            </a:bodyPr>
            <a:lstStyle/>
            <a:p>
              <a:pPr defTabSz="990600" eaLnBrk="0" hangingPunct="0"/>
              <a:r>
                <a:rPr lang="ru-RU" sz="800"/>
                <a:t>  ПЧ-11</a:t>
              </a:r>
            </a:p>
          </p:txBody>
        </p:sp>
      </p:grpSp>
      <p:cxnSp>
        <p:nvCxnSpPr>
          <p:cNvPr id="275" name="Прямая соединительная линия 274"/>
          <p:cNvCxnSpPr>
            <a:stCxn id="20514" idx="1"/>
          </p:cNvCxnSpPr>
          <p:nvPr/>
        </p:nvCxnSpPr>
        <p:spPr>
          <a:xfrm rot="5400000" flipH="1" flipV="1">
            <a:off x="896937" y="5091113"/>
            <a:ext cx="207963" cy="127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5" name="Group 112"/>
          <p:cNvGrpSpPr>
            <a:grpSpLocks/>
          </p:cNvGrpSpPr>
          <p:nvPr/>
        </p:nvGrpSpPr>
        <p:grpSpPr bwMode="auto">
          <a:xfrm>
            <a:off x="1525588" y="4806950"/>
            <a:ext cx="600075" cy="461963"/>
            <a:chOff x="3729" y="1888"/>
            <a:chExt cx="528" cy="291"/>
          </a:xfrm>
        </p:grpSpPr>
        <p:grpSp>
          <p:nvGrpSpPr>
            <p:cNvPr id="20506" name="Group 114"/>
            <p:cNvGrpSpPr>
              <a:grpSpLocks/>
            </p:cNvGrpSpPr>
            <p:nvPr/>
          </p:nvGrpSpPr>
          <p:grpSpPr bwMode="auto">
            <a:xfrm>
              <a:off x="3729" y="1888"/>
              <a:ext cx="528" cy="291"/>
              <a:chOff x="3168" y="192"/>
              <a:chExt cx="528" cy="672"/>
            </a:xfrm>
          </p:grpSpPr>
          <p:sp>
            <p:nvSpPr>
              <p:cNvPr id="20508" name="Line 11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9" name="Line 116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0" name="Line 117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1" name="Line 118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07" name="Text Box 120"/>
            <p:cNvSpPr txBox="1">
              <a:spLocks noChangeArrowheads="1"/>
            </p:cNvSpPr>
            <p:nvPr/>
          </p:nvSpPr>
          <p:spPr bwMode="auto">
            <a:xfrm>
              <a:off x="3771" y="1888"/>
              <a:ext cx="48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007" tIns="49504" rIns="99007" bIns="49504">
              <a:spAutoFit/>
            </a:bodyPr>
            <a:lstStyle/>
            <a:p>
              <a:pPr defTabSz="990600" eaLnBrk="0" hangingPunct="0"/>
              <a:r>
                <a:rPr lang="ru-RU" sz="800"/>
                <a:t>  ЕДДС</a:t>
              </a:r>
            </a:p>
          </p:txBody>
        </p:sp>
      </p:grpSp>
      <p:grpSp>
        <p:nvGrpSpPr>
          <p:cNvPr id="20496" name="Group 112"/>
          <p:cNvGrpSpPr>
            <a:grpSpLocks/>
          </p:cNvGrpSpPr>
          <p:nvPr/>
        </p:nvGrpSpPr>
        <p:grpSpPr bwMode="auto">
          <a:xfrm>
            <a:off x="3103563" y="4270375"/>
            <a:ext cx="603250" cy="461963"/>
            <a:chOff x="3729" y="1888"/>
            <a:chExt cx="528" cy="291"/>
          </a:xfrm>
        </p:grpSpPr>
        <p:grpSp>
          <p:nvGrpSpPr>
            <p:cNvPr id="20500" name="Group 114"/>
            <p:cNvGrpSpPr>
              <a:grpSpLocks/>
            </p:cNvGrpSpPr>
            <p:nvPr/>
          </p:nvGrpSpPr>
          <p:grpSpPr bwMode="auto">
            <a:xfrm>
              <a:off x="3729" y="1888"/>
              <a:ext cx="528" cy="291"/>
              <a:chOff x="3168" y="192"/>
              <a:chExt cx="528" cy="672"/>
            </a:xfrm>
          </p:grpSpPr>
          <p:sp>
            <p:nvSpPr>
              <p:cNvPr id="20502" name="Line 11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3" name="Line 116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4" name="Line 117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5" name="Line 118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01" name="Text Box 120"/>
            <p:cNvSpPr txBox="1">
              <a:spLocks noChangeArrowheads="1"/>
            </p:cNvSpPr>
            <p:nvPr/>
          </p:nvSpPr>
          <p:spPr bwMode="auto">
            <a:xfrm>
              <a:off x="3771" y="1888"/>
              <a:ext cx="48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9007" tIns="49504" rIns="99007" bIns="49504">
              <a:spAutoFit/>
            </a:bodyPr>
            <a:lstStyle/>
            <a:p>
              <a:pPr defTabSz="990600" eaLnBrk="0" hangingPunct="0"/>
              <a:r>
                <a:rPr lang="ru-RU" sz="800"/>
                <a:t>  ПЧ-12</a:t>
              </a:r>
            </a:p>
          </p:txBody>
        </p:sp>
      </p:grpSp>
      <p:sp>
        <p:nvSpPr>
          <p:cNvPr id="60" name="AutoShape 48"/>
          <p:cNvSpPr>
            <a:spLocks noChangeArrowheads="1"/>
          </p:cNvSpPr>
          <p:nvPr/>
        </p:nvSpPr>
        <p:spPr bwMode="auto">
          <a:xfrm>
            <a:off x="4256088" y="2143125"/>
            <a:ext cx="2908300" cy="1235075"/>
          </a:xfrm>
          <a:prstGeom prst="wedgeEllipseCallout">
            <a:avLst>
              <a:gd name="adj1" fmla="val -74007"/>
              <a:gd name="adj2" fmla="val 75682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82631" tIns="41316" rIns="82631" bIns="41316"/>
          <a:lstStyle/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оз. Ужин</a:t>
            </a:r>
          </a:p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 – 9,15 </a:t>
            </a:r>
            <a:r>
              <a:rPr lang="ru-RU" sz="9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Средняя глубина озера - 10 м. </a:t>
            </a:r>
            <a:endParaRPr lang="ru-RU" sz="9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Максимальная глубина – 50 м.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826686">
              <a:lnSpc>
                <a:spcPts val="1263"/>
              </a:lnSpc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течения – с севера-запада на юго-восток.</a:t>
            </a:r>
          </a:p>
        </p:txBody>
      </p:sp>
      <p:sp>
        <p:nvSpPr>
          <p:cNvPr id="61" name="AutoShape 48"/>
          <p:cNvSpPr>
            <a:spLocks noChangeArrowheads="1"/>
          </p:cNvSpPr>
          <p:nvPr/>
        </p:nvSpPr>
        <p:spPr bwMode="auto">
          <a:xfrm>
            <a:off x="4841875" y="6027738"/>
            <a:ext cx="2127250" cy="466725"/>
          </a:xfrm>
          <a:prstGeom prst="wedgeEllipseCallout">
            <a:avLst>
              <a:gd name="adj1" fmla="val -63126"/>
              <a:gd name="adj2" fmla="val 100718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82631" tIns="41316" rIns="82631" bIns="41316"/>
          <a:lstStyle/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Федеральная автодорога М 10</a:t>
            </a:r>
          </a:p>
        </p:txBody>
      </p:sp>
      <p:sp>
        <p:nvSpPr>
          <p:cNvPr id="62" name="AutoShape 48"/>
          <p:cNvSpPr>
            <a:spLocks noChangeArrowheads="1"/>
          </p:cNvSpPr>
          <p:nvPr/>
        </p:nvSpPr>
        <p:spPr bwMode="auto">
          <a:xfrm>
            <a:off x="4841875" y="4973638"/>
            <a:ext cx="2127250" cy="638175"/>
          </a:xfrm>
          <a:prstGeom prst="wedgeEllipseCallout">
            <a:avLst>
              <a:gd name="adj1" fmla="val -68699"/>
              <a:gd name="adj2" fmla="val 13747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82631" tIns="41316" rIns="82631" bIns="41316"/>
          <a:lstStyle/>
          <a:p>
            <a:pPr algn="ctr" defTabSz="826686">
              <a:defRPr/>
            </a:pPr>
            <a:r>
              <a:rPr lang="ru-RU" sz="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Региональная автодорога  Р – 8 (Спасская Полесть - Боровичи)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ОБЩАЯ ИНФОРМАЦИЯ (КВАРТАЛ …)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21508" name="Группа 6"/>
          <p:cNvGrpSpPr>
            <a:grpSpLocks/>
          </p:cNvGrpSpPr>
          <p:nvPr/>
        </p:nvGrpSpPr>
        <p:grpSpPr bwMode="auto">
          <a:xfrm>
            <a:off x="0" y="979488"/>
            <a:ext cx="9906000" cy="5878512"/>
            <a:chOff x="0" y="1285875"/>
            <a:chExt cx="12801600" cy="8315325"/>
          </a:xfrm>
        </p:grpSpPr>
        <p:pic>
          <p:nvPicPr>
            <p:cNvPr id="21510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36538" y="3276600"/>
            <a:ext cx="911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>
            <a:spAutoFit/>
          </a:bodyPr>
          <a:lstStyle/>
          <a:p>
            <a:pPr algn="ctr"/>
            <a:r>
              <a:rPr lang="ru-RU" sz="2500"/>
              <a:t>ПОКВАРТАЛЬНАЯ РАЗБИВКА НА ТЕРРИТОРИИ</a:t>
            </a:r>
          </a:p>
          <a:p>
            <a:pPr algn="ctr"/>
            <a:r>
              <a:rPr lang="ru-RU" sz="2500"/>
              <a:t>РОЩИНСКОГО СЕЛЬСКОГО ПОСЕЛЕНИЯ ОТСУТСТВУЕТ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ОБЗОРНАЯ КАРТА  НАИБОЛЕЕ ЗНАЧИМЫХ ОБЪЕКТОВ, ПРИЛЕГАЮЩИХ К РОЩИНСКОМУ СЕЛЬСКОМУ ПОСЕЛЕНИЮ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22532" name="Группа 6"/>
          <p:cNvGrpSpPr>
            <a:grpSpLocks/>
          </p:cNvGrpSpPr>
          <p:nvPr/>
        </p:nvGrpSpPr>
        <p:grpSpPr bwMode="auto">
          <a:xfrm>
            <a:off x="80963" y="836613"/>
            <a:ext cx="9767887" cy="5878512"/>
            <a:chOff x="0" y="1285875"/>
            <a:chExt cx="12801600" cy="8315325"/>
          </a:xfrm>
        </p:grpSpPr>
        <p:pic>
          <p:nvPicPr>
            <p:cNvPr id="22943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олилиния 9"/>
            <p:cNvSpPr/>
            <p:nvPr/>
          </p:nvSpPr>
          <p:spPr>
            <a:xfrm>
              <a:off x="422350" y="1371206"/>
              <a:ext cx="12379250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1968500" y="5427663"/>
            <a:ext cx="858838" cy="1825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defTabSz="1338263"/>
            <a:r>
              <a:rPr lang="ru-RU" sz="1300"/>
              <a:t>г. Валдай</a:t>
            </a:r>
          </a:p>
        </p:txBody>
      </p:sp>
      <p:sp>
        <p:nvSpPr>
          <p:cNvPr id="22534" name="Freeform 13"/>
          <p:cNvSpPr>
            <a:spLocks/>
          </p:cNvSpPr>
          <p:nvPr/>
        </p:nvSpPr>
        <p:spPr bwMode="auto">
          <a:xfrm>
            <a:off x="4619625" y="3017838"/>
            <a:ext cx="111125" cy="206375"/>
          </a:xfrm>
          <a:custGeom>
            <a:avLst/>
            <a:gdLst>
              <a:gd name="T0" fmla="*/ 0 w 91"/>
              <a:gd name="T1" fmla="*/ 0 h 182"/>
              <a:gd name="T2" fmla="*/ 2147483647 w 91"/>
              <a:gd name="T3" fmla="*/ 2147483647 h 182"/>
              <a:gd name="T4" fmla="*/ 0 60000 65536"/>
              <a:gd name="T5" fmla="*/ 0 60000 65536"/>
              <a:gd name="T6" fmla="*/ 0 w 91"/>
              <a:gd name="T7" fmla="*/ 0 h 182"/>
              <a:gd name="T8" fmla="*/ 91 w 91"/>
              <a:gd name="T9" fmla="*/ 182 h 1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182">
                <a:moveTo>
                  <a:pt x="0" y="0"/>
                </a:moveTo>
                <a:cubicBezTo>
                  <a:pt x="0" y="0"/>
                  <a:pt x="45" y="91"/>
                  <a:pt x="91" y="182"/>
                </a:cubicBezTo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lIns="68415" tIns="34208" rIns="68415" bIns="34208"/>
          <a:lstStyle/>
          <a:p>
            <a:endParaRPr lang="ru-RU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557588" y="4259263"/>
            <a:ext cx="336550" cy="204787"/>
            <a:chOff x="3515" y="1996"/>
            <a:chExt cx="342" cy="265"/>
          </a:xfrm>
        </p:grpSpPr>
        <p:sp>
          <p:nvSpPr>
            <p:cNvPr id="22864" name="Freeform 8"/>
            <p:cNvSpPr>
              <a:spLocks/>
            </p:cNvSpPr>
            <p:nvPr/>
          </p:nvSpPr>
          <p:spPr bwMode="auto">
            <a:xfrm>
              <a:off x="3515" y="2234"/>
              <a:ext cx="22" cy="27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5" name="Freeform 9"/>
            <p:cNvSpPr>
              <a:spLocks/>
            </p:cNvSpPr>
            <p:nvPr/>
          </p:nvSpPr>
          <p:spPr bwMode="auto">
            <a:xfrm>
              <a:off x="3537" y="2009"/>
              <a:ext cx="314" cy="252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6" name="Rectangle 10"/>
            <p:cNvSpPr>
              <a:spLocks noChangeArrowheads="1"/>
            </p:cNvSpPr>
            <p:nvPr/>
          </p:nvSpPr>
          <p:spPr bwMode="auto">
            <a:xfrm>
              <a:off x="3738" y="2127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7" name="Rectangle 11"/>
            <p:cNvSpPr>
              <a:spLocks noChangeArrowheads="1"/>
            </p:cNvSpPr>
            <p:nvPr/>
          </p:nvSpPr>
          <p:spPr bwMode="auto">
            <a:xfrm>
              <a:off x="3729" y="2138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8" name="Rectangle 12"/>
            <p:cNvSpPr>
              <a:spLocks noChangeArrowheads="1"/>
            </p:cNvSpPr>
            <p:nvPr/>
          </p:nvSpPr>
          <p:spPr bwMode="auto">
            <a:xfrm>
              <a:off x="3795" y="21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9" name="Rectangle 13"/>
            <p:cNvSpPr>
              <a:spLocks noChangeArrowheads="1"/>
            </p:cNvSpPr>
            <p:nvPr/>
          </p:nvSpPr>
          <p:spPr bwMode="auto">
            <a:xfrm>
              <a:off x="3786" y="2127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0" name="Rectangle 14"/>
            <p:cNvSpPr>
              <a:spLocks noChangeArrowheads="1"/>
            </p:cNvSpPr>
            <p:nvPr/>
          </p:nvSpPr>
          <p:spPr bwMode="auto">
            <a:xfrm>
              <a:off x="3786" y="210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1" name="Rectangle 15"/>
            <p:cNvSpPr>
              <a:spLocks noChangeArrowheads="1"/>
            </p:cNvSpPr>
            <p:nvPr/>
          </p:nvSpPr>
          <p:spPr bwMode="auto">
            <a:xfrm>
              <a:off x="3537" y="2125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2" name="Rectangle 16"/>
            <p:cNvSpPr>
              <a:spLocks noChangeArrowheads="1"/>
            </p:cNvSpPr>
            <p:nvPr/>
          </p:nvSpPr>
          <p:spPr bwMode="auto">
            <a:xfrm>
              <a:off x="3537" y="2113"/>
              <a:ext cx="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3" name="Rectangle 17"/>
            <p:cNvSpPr>
              <a:spLocks noChangeArrowheads="1"/>
            </p:cNvSpPr>
            <p:nvPr/>
          </p:nvSpPr>
          <p:spPr bwMode="auto">
            <a:xfrm>
              <a:off x="3537" y="2136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4" name="Rectangle 18"/>
            <p:cNvSpPr>
              <a:spLocks noChangeArrowheads="1"/>
            </p:cNvSpPr>
            <p:nvPr/>
          </p:nvSpPr>
          <p:spPr bwMode="auto">
            <a:xfrm>
              <a:off x="3621" y="212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5" name="Rectangle 19"/>
            <p:cNvSpPr>
              <a:spLocks noChangeArrowheads="1"/>
            </p:cNvSpPr>
            <p:nvPr/>
          </p:nvSpPr>
          <p:spPr bwMode="auto">
            <a:xfrm>
              <a:off x="3610" y="2136"/>
              <a:ext cx="20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6" name="Rectangle 20"/>
            <p:cNvSpPr>
              <a:spLocks noChangeArrowheads="1"/>
            </p:cNvSpPr>
            <p:nvPr/>
          </p:nvSpPr>
          <p:spPr bwMode="auto">
            <a:xfrm>
              <a:off x="3537" y="2210"/>
              <a:ext cx="20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7" name="Rectangle 21"/>
            <p:cNvSpPr>
              <a:spLocks noChangeArrowheads="1"/>
            </p:cNvSpPr>
            <p:nvPr/>
          </p:nvSpPr>
          <p:spPr bwMode="auto">
            <a:xfrm>
              <a:off x="3537" y="2199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8" name="Rectangle 22"/>
            <p:cNvSpPr>
              <a:spLocks noChangeArrowheads="1"/>
            </p:cNvSpPr>
            <p:nvPr/>
          </p:nvSpPr>
          <p:spPr bwMode="auto">
            <a:xfrm>
              <a:off x="3537" y="2222"/>
              <a:ext cx="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9" name="Rectangle 23"/>
            <p:cNvSpPr>
              <a:spLocks noChangeArrowheads="1"/>
            </p:cNvSpPr>
            <p:nvPr/>
          </p:nvSpPr>
          <p:spPr bwMode="auto">
            <a:xfrm>
              <a:off x="3621" y="2210"/>
              <a:ext cx="1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0" name="Rectangle 24"/>
            <p:cNvSpPr>
              <a:spLocks noChangeArrowheads="1"/>
            </p:cNvSpPr>
            <p:nvPr/>
          </p:nvSpPr>
          <p:spPr bwMode="auto">
            <a:xfrm>
              <a:off x="3610" y="2222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1" name="Freeform 25"/>
            <p:cNvSpPr>
              <a:spLocks/>
            </p:cNvSpPr>
            <p:nvPr/>
          </p:nvSpPr>
          <p:spPr bwMode="auto">
            <a:xfrm>
              <a:off x="3659" y="2125"/>
              <a:ext cx="71" cy="20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2" name="Freeform 26"/>
            <p:cNvSpPr>
              <a:spLocks/>
            </p:cNvSpPr>
            <p:nvPr/>
          </p:nvSpPr>
          <p:spPr bwMode="auto">
            <a:xfrm>
              <a:off x="3545" y="1996"/>
              <a:ext cx="298" cy="33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3" name="Rectangle 27"/>
            <p:cNvSpPr>
              <a:spLocks noChangeArrowheads="1"/>
            </p:cNvSpPr>
            <p:nvPr/>
          </p:nvSpPr>
          <p:spPr bwMode="auto">
            <a:xfrm>
              <a:off x="3843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4" name="Rectangle 28"/>
            <p:cNvSpPr>
              <a:spLocks noChangeArrowheads="1"/>
            </p:cNvSpPr>
            <p:nvPr/>
          </p:nvSpPr>
          <p:spPr bwMode="auto">
            <a:xfrm>
              <a:off x="3531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5" name="Rectangle 29"/>
            <p:cNvSpPr>
              <a:spLocks noChangeArrowheads="1"/>
            </p:cNvSpPr>
            <p:nvPr/>
          </p:nvSpPr>
          <p:spPr bwMode="auto">
            <a:xfrm>
              <a:off x="3660" y="2145"/>
              <a:ext cx="69" cy="7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6" name="Rectangle 30"/>
            <p:cNvSpPr>
              <a:spLocks noChangeArrowheads="1"/>
            </p:cNvSpPr>
            <p:nvPr/>
          </p:nvSpPr>
          <p:spPr bwMode="auto">
            <a:xfrm>
              <a:off x="3660" y="2220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7" name="Rectangle 31"/>
            <p:cNvSpPr>
              <a:spLocks noChangeArrowheads="1"/>
            </p:cNvSpPr>
            <p:nvPr/>
          </p:nvSpPr>
          <p:spPr bwMode="auto">
            <a:xfrm>
              <a:off x="3660" y="2234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8" name="Rectangle 32"/>
            <p:cNvSpPr>
              <a:spLocks noChangeArrowheads="1"/>
            </p:cNvSpPr>
            <p:nvPr/>
          </p:nvSpPr>
          <p:spPr bwMode="auto">
            <a:xfrm>
              <a:off x="3660" y="2247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9" name="Rectangle 33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0" name="Rectangle 34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1" name="Rectangle 35"/>
            <p:cNvSpPr>
              <a:spLocks noChangeArrowheads="1"/>
            </p:cNvSpPr>
            <p:nvPr/>
          </p:nvSpPr>
          <p:spPr bwMode="auto">
            <a:xfrm>
              <a:off x="3663" y="2150"/>
              <a:ext cx="30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2" name="Rectangle 36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3" name="Rectangle 37"/>
            <p:cNvSpPr>
              <a:spLocks noChangeArrowheads="1"/>
            </p:cNvSpPr>
            <p:nvPr/>
          </p:nvSpPr>
          <p:spPr bwMode="auto">
            <a:xfrm>
              <a:off x="3729" y="2203"/>
              <a:ext cx="16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4" name="Rectangle 38"/>
            <p:cNvSpPr>
              <a:spLocks noChangeArrowheads="1"/>
            </p:cNvSpPr>
            <p:nvPr/>
          </p:nvSpPr>
          <p:spPr bwMode="auto">
            <a:xfrm>
              <a:off x="3643" y="2203"/>
              <a:ext cx="17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5" name="Rectangle 39"/>
            <p:cNvSpPr>
              <a:spLocks noChangeArrowheads="1"/>
            </p:cNvSpPr>
            <p:nvPr/>
          </p:nvSpPr>
          <p:spPr bwMode="auto">
            <a:xfrm>
              <a:off x="3660" y="2223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6" name="Rectangle 40"/>
            <p:cNvSpPr>
              <a:spLocks noChangeArrowheads="1"/>
            </p:cNvSpPr>
            <p:nvPr/>
          </p:nvSpPr>
          <p:spPr bwMode="auto">
            <a:xfrm>
              <a:off x="3660" y="2237"/>
              <a:ext cx="69" cy="10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7" name="Rectangle 41"/>
            <p:cNvSpPr>
              <a:spLocks noChangeArrowheads="1"/>
            </p:cNvSpPr>
            <p:nvPr/>
          </p:nvSpPr>
          <p:spPr bwMode="auto">
            <a:xfrm>
              <a:off x="3660" y="2250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8" name="Rectangle 42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9" name="Rectangle 43"/>
            <p:cNvSpPr>
              <a:spLocks noChangeArrowheads="1"/>
            </p:cNvSpPr>
            <p:nvPr/>
          </p:nvSpPr>
          <p:spPr bwMode="auto">
            <a:xfrm>
              <a:off x="3663" y="2191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0" name="Rectangle 44"/>
            <p:cNvSpPr>
              <a:spLocks noChangeArrowheads="1"/>
            </p:cNvSpPr>
            <p:nvPr/>
          </p:nvSpPr>
          <p:spPr bwMode="auto">
            <a:xfrm>
              <a:off x="3696" y="2178"/>
              <a:ext cx="6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1" name="Rectangle 45"/>
            <p:cNvSpPr>
              <a:spLocks noChangeArrowheads="1"/>
            </p:cNvSpPr>
            <p:nvPr/>
          </p:nvSpPr>
          <p:spPr bwMode="auto">
            <a:xfrm>
              <a:off x="3686" y="2178"/>
              <a:ext cx="7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2" name="Rectangle 46"/>
            <p:cNvSpPr>
              <a:spLocks noChangeArrowheads="1"/>
            </p:cNvSpPr>
            <p:nvPr/>
          </p:nvSpPr>
          <p:spPr bwMode="auto">
            <a:xfrm>
              <a:off x="3696" y="2197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3" name="Rectangle 47"/>
            <p:cNvSpPr>
              <a:spLocks noChangeArrowheads="1"/>
            </p:cNvSpPr>
            <p:nvPr/>
          </p:nvSpPr>
          <p:spPr bwMode="auto">
            <a:xfrm>
              <a:off x="3663" y="2197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4" name="Rectangle 48"/>
            <p:cNvSpPr>
              <a:spLocks noChangeArrowheads="1"/>
            </p:cNvSpPr>
            <p:nvPr/>
          </p:nvSpPr>
          <p:spPr bwMode="auto">
            <a:xfrm>
              <a:off x="3729" y="2233"/>
              <a:ext cx="16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5" name="Rectangle 49"/>
            <p:cNvSpPr>
              <a:spLocks noChangeArrowheads="1"/>
            </p:cNvSpPr>
            <p:nvPr/>
          </p:nvSpPr>
          <p:spPr bwMode="auto">
            <a:xfrm>
              <a:off x="3643" y="2233"/>
              <a:ext cx="17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6" name="Rectangle 50"/>
            <p:cNvSpPr>
              <a:spLocks noChangeArrowheads="1"/>
            </p:cNvSpPr>
            <p:nvPr/>
          </p:nvSpPr>
          <p:spPr bwMode="auto">
            <a:xfrm>
              <a:off x="3809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7" name="Rectangle 51"/>
            <p:cNvSpPr>
              <a:spLocks noChangeArrowheads="1"/>
            </p:cNvSpPr>
            <p:nvPr/>
          </p:nvSpPr>
          <p:spPr bwMode="auto">
            <a:xfrm>
              <a:off x="3758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8" name="Rectangle 52"/>
            <p:cNvSpPr>
              <a:spLocks noChangeArrowheads="1"/>
            </p:cNvSpPr>
            <p:nvPr/>
          </p:nvSpPr>
          <p:spPr bwMode="auto">
            <a:xfrm>
              <a:off x="360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9" name="Rectangle 53"/>
            <p:cNvSpPr>
              <a:spLocks noChangeArrowheads="1"/>
            </p:cNvSpPr>
            <p:nvPr/>
          </p:nvSpPr>
          <p:spPr bwMode="auto">
            <a:xfrm>
              <a:off x="3706" y="2050"/>
              <a:ext cx="27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0" name="Rectangle 54"/>
            <p:cNvSpPr>
              <a:spLocks noChangeArrowheads="1"/>
            </p:cNvSpPr>
            <p:nvPr/>
          </p:nvSpPr>
          <p:spPr bwMode="auto">
            <a:xfrm>
              <a:off x="3758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1" name="Rectangle 55"/>
            <p:cNvSpPr>
              <a:spLocks noChangeArrowheads="1"/>
            </p:cNvSpPr>
            <p:nvPr/>
          </p:nvSpPr>
          <p:spPr bwMode="auto">
            <a:xfrm>
              <a:off x="3809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2" name="Rectangle 56"/>
            <p:cNvSpPr>
              <a:spLocks noChangeArrowheads="1"/>
            </p:cNvSpPr>
            <p:nvPr/>
          </p:nvSpPr>
          <p:spPr bwMode="auto">
            <a:xfrm>
              <a:off x="3656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3" name="Rectangle 57"/>
            <p:cNvSpPr>
              <a:spLocks noChangeArrowheads="1"/>
            </p:cNvSpPr>
            <p:nvPr/>
          </p:nvSpPr>
          <p:spPr bwMode="auto">
            <a:xfrm>
              <a:off x="355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4" name="Rectangle 58"/>
            <p:cNvSpPr>
              <a:spLocks noChangeArrowheads="1"/>
            </p:cNvSpPr>
            <p:nvPr/>
          </p:nvSpPr>
          <p:spPr bwMode="auto">
            <a:xfrm>
              <a:off x="360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5" name="Rectangle 59"/>
            <p:cNvSpPr>
              <a:spLocks noChangeArrowheads="1"/>
            </p:cNvSpPr>
            <p:nvPr/>
          </p:nvSpPr>
          <p:spPr bwMode="auto">
            <a:xfrm>
              <a:off x="355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6" name="Freeform 60"/>
            <p:cNvSpPr>
              <a:spLocks/>
            </p:cNvSpPr>
            <p:nvPr/>
          </p:nvSpPr>
          <p:spPr bwMode="auto">
            <a:xfrm>
              <a:off x="3702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7" name="Freeform 61"/>
            <p:cNvSpPr>
              <a:spLocks/>
            </p:cNvSpPr>
            <p:nvPr/>
          </p:nvSpPr>
          <p:spPr bwMode="auto">
            <a:xfrm>
              <a:off x="3733" y="2045"/>
              <a:ext cx="4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8" name="Freeform 62"/>
            <p:cNvSpPr>
              <a:spLocks/>
            </p:cNvSpPr>
            <p:nvPr/>
          </p:nvSpPr>
          <p:spPr bwMode="auto">
            <a:xfrm>
              <a:off x="3753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9" name="Freeform 63"/>
            <p:cNvSpPr>
              <a:spLocks/>
            </p:cNvSpPr>
            <p:nvPr/>
          </p:nvSpPr>
          <p:spPr bwMode="auto">
            <a:xfrm>
              <a:off x="3783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0" name="Freeform 64"/>
            <p:cNvSpPr>
              <a:spLocks/>
            </p:cNvSpPr>
            <p:nvPr/>
          </p:nvSpPr>
          <p:spPr bwMode="auto">
            <a:xfrm>
              <a:off x="3804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1" name="Freeform 65"/>
            <p:cNvSpPr>
              <a:spLocks/>
            </p:cNvSpPr>
            <p:nvPr/>
          </p:nvSpPr>
          <p:spPr bwMode="auto">
            <a:xfrm>
              <a:off x="3834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2" name="Freeform 66"/>
            <p:cNvSpPr>
              <a:spLocks/>
            </p:cNvSpPr>
            <p:nvPr/>
          </p:nvSpPr>
          <p:spPr bwMode="auto">
            <a:xfrm>
              <a:off x="3753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3" name="Freeform 67"/>
            <p:cNvSpPr>
              <a:spLocks/>
            </p:cNvSpPr>
            <p:nvPr/>
          </p:nvSpPr>
          <p:spPr bwMode="auto">
            <a:xfrm>
              <a:off x="3783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4" name="Freeform 68"/>
            <p:cNvSpPr>
              <a:spLocks/>
            </p:cNvSpPr>
            <p:nvPr/>
          </p:nvSpPr>
          <p:spPr bwMode="auto">
            <a:xfrm>
              <a:off x="3804" y="2139"/>
              <a:ext cx="35" cy="73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5" name="Freeform 69"/>
            <p:cNvSpPr>
              <a:spLocks/>
            </p:cNvSpPr>
            <p:nvPr/>
          </p:nvSpPr>
          <p:spPr bwMode="auto">
            <a:xfrm>
              <a:off x="3834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6" name="Freeform 70"/>
            <p:cNvSpPr>
              <a:spLocks/>
            </p:cNvSpPr>
            <p:nvPr/>
          </p:nvSpPr>
          <p:spPr bwMode="auto">
            <a:xfrm>
              <a:off x="3651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7" name="Freeform 71"/>
            <p:cNvSpPr>
              <a:spLocks/>
            </p:cNvSpPr>
            <p:nvPr/>
          </p:nvSpPr>
          <p:spPr bwMode="auto">
            <a:xfrm>
              <a:off x="3651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8" name="Freeform 72"/>
            <p:cNvSpPr>
              <a:spLocks/>
            </p:cNvSpPr>
            <p:nvPr/>
          </p:nvSpPr>
          <p:spPr bwMode="auto">
            <a:xfrm>
              <a:off x="3600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9" name="Freeform 73"/>
            <p:cNvSpPr>
              <a:spLocks/>
            </p:cNvSpPr>
            <p:nvPr/>
          </p:nvSpPr>
          <p:spPr bwMode="auto">
            <a:xfrm>
              <a:off x="360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0" name="Freeform 74"/>
            <p:cNvSpPr>
              <a:spLocks/>
            </p:cNvSpPr>
            <p:nvPr/>
          </p:nvSpPr>
          <p:spPr bwMode="auto">
            <a:xfrm>
              <a:off x="3550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1" name="Freeform 75"/>
            <p:cNvSpPr>
              <a:spLocks/>
            </p:cNvSpPr>
            <p:nvPr/>
          </p:nvSpPr>
          <p:spPr bwMode="auto">
            <a:xfrm>
              <a:off x="355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2" name="Freeform 76"/>
            <p:cNvSpPr>
              <a:spLocks/>
            </p:cNvSpPr>
            <p:nvPr/>
          </p:nvSpPr>
          <p:spPr bwMode="auto">
            <a:xfrm>
              <a:off x="3600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3" name="Freeform 77"/>
            <p:cNvSpPr>
              <a:spLocks/>
            </p:cNvSpPr>
            <p:nvPr/>
          </p:nvSpPr>
          <p:spPr bwMode="auto">
            <a:xfrm>
              <a:off x="360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4" name="Freeform 78"/>
            <p:cNvSpPr>
              <a:spLocks/>
            </p:cNvSpPr>
            <p:nvPr/>
          </p:nvSpPr>
          <p:spPr bwMode="auto">
            <a:xfrm>
              <a:off x="3550" y="2139"/>
              <a:ext cx="35" cy="73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5" name="Freeform 79"/>
            <p:cNvSpPr>
              <a:spLocks/>
            </p:cNvSpPr>
            <p:nvPr/>
          </p:nvSpPr>
          <p:spPr bwMode="auto">
            <a:xfrm>
              <a:off x="355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6" name="Rectangle 80"/>
            <p:cNvSpPr>
              <a:spLocks noChangeArrowheads="1"/>
            </p:cNvSpPr>
            <p:nvPr/>
          </p:nvSpPr>
          <p:spPr bwMode="auto">
            <a:xfrm>
              <a:off x="3702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7" name="Rectangle 81"/>
            <p:cNvSpPr>
              <a:spLocks noChangeArrowheads="1"/>
            </p:cNvSpPr>
            <p:nvPr/>
          </p:nvSpPr>
          <p:spPr bwMode="auto">
            <a:xfrm>
              <a:off x="3753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8" name="Rectangle 82"/>
            <p:cNvSpPr>
              <a:spLocks noChangeArrowheads="1"/>
            </p:cNvSpPr>
            <p:nvPr/>
          </p:nvSpPr>
          <p:spPr bwMode="auto">
            <a:xfrm>
              <a:off x="3804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9" name="Rectangle 83"/>
            <p:cNvSpPr>
              <a:spLocks noChangeArrowheads="1"/>
            </p:cNvSpPr>
            <p:nvPr/>
          </p:nvSpPr>
          <p:spPr bwMode="auto">
            <a:xfrm>
              <a:off x="3651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40" name="Rectangle 84"/>
            <p:cNvSpPr>
              <a:spLocks noChangeArrowheads="1"/>
            </p:cNvSpPr>
            <p:nvPr/>
          </p:nvSpPr>
          <p:spPr bwMode="auto">
            <a:xfrm>
              <a:off x="360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41" name="Rectangle 85"/>
            <p:cNvSpPr>
              <a:spLocks noChangeArrowheads="1"/>
            </p:cNvSpPr>
            <p:nvPr/>
          </p:nvSpPr>
          <p:spPr bwMode="auto">
            <a:xfrm>
              <a:off x="355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42" name="Freeform 86"/>
            <p:cNvSpPr>
              <a:spLocks/>
            </p:cNvSpPr>
            <p:nvPr/>
          </p:nvSpPr>
          <p:spPr bwMode="auto">
            <a:xfrm>
              <a:off x="3640" y="2048"/>
              <a:ext cx="6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6" name="AutoShape 88"/>
          <p:cNvSpPr>
            <a:spLocks noChangeArrowheads="1"/>
          </p:cNvSpPr>
          <p:nvPr/>
        </p:nvSpPr>
        <p:spPr bwMode="auto">
          <a:xfrm>
            <a:off x="80963" y="5805488"/>
            <a:ext cx="2197100" cy="925512"/>
          </a:xfrm>
          <a:prstGeom prst="wedgeRectCallout">
            <a:avLst>
              <a:gd name="adj1" fmla="val 19088"/>
              <a:gd name="adj2" fmla="val -72491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99457" tIns="49726" rIns="99457" bIns="49726"/>
          <a:lstStyle/>
          <a:p>
            <a:pPr defTabSz="1138238"/>
            <a:r>
              <a:rPr lang="ru-RU" sz="900" b="0"/>
              <a:t>1. Туркомплекс "Валдайские Зори"</a:t>
            </a:r>
          </a:p>
          <a:p>
            <a:pPr defTabSz="1138238"/>
            <a:r>
              <a:rPr lang="ru-RU" sz="900" b="0"/>
              <a:t>2. </a:t>
            </a:r>
            <a:r>
              <a:rPr lang="ru-RU" sz="900" b="0">
                <a:latin typeface="Times New Roman" pitchFamily="18" charset="0"/>
                <a:cs typeface="Times New Roman" pitchFamily="18" charset="0"/>
              </a:rPr>
              <a:t>Гостиница</a:t>
            </a:r>
            <a:r>
              <a:rPr lang="ru-RU" sz="900" b="0"/>
              <a:t> "Валдай"</a:t>
            </a:r>
          </a:p>
          <a:p>
            <a:pPr defTabSz="1138238"/>
            <a:r>
              <a:rPr lang="ru-RU" sz="900" b="0"/>
              <a:t>3. Детский дом	</a:t>
            </a:r>
          </a:p>
          <a:p>
            <a:pPr defTabSz="1138238"/>
            <a:r>
              <a:rPr lang="ru-RU" sz="900" b="0"/>
              <a:t>4. Районный дом культуры</a:t>
            </a:r>
          </a:p>
          <a:p>
            <a:pPr defTabSz="1138238"/>
            <a:r>
              <a:rPr lang="ru-RU" sz="900" b="0"/>
              <a:t>5. Музей уездного города</a:t>
            </a:r>
          </a:p>
          <a:p>
            <a:pPr defTabSz="1138238"/>
            <a:r>
              <a:rPr lang="ru-RU" sz="900" b="0"/>
              <a:t>6. «Музей колоколов»	</a:t>
            </a:r>
          </a:p>
          <a:p>
            <a:pPr defTabSz="1138238"/>
            <a:r>
              <a:rPr lang="ru-RU" sz="1000"/>
              <a:t>	</a:t>
            </a:r>
          </a:p>
          <a:p>
            <a:pPr defTabSz="1138238"/>
            <a:endParaRPr lang="ru-RU" sz="1000"/>
          </a:p>
        </p:txBody>
      </p:sp>
      <p:grpSp>
        <p:nvGrpSpPr>
          <p:cNvPr id="22537" name="Group 250"/>
          <p:cNvGrpSpPr>
            <a:grpSpLocks/>
          </p:cNvGrpSpPr>
          <p:nvPr/>
        </p:nvGrpSpPr>
        <p:grpSpPr bwMode="auto">
          <a:xfrm>
            <a:off x="2490788" y="6464300"/>
            <a:ext cx="271462" cy="203200"/>
            <a:chOff x="3515" y="1996"/>
            <a:chExt cx="342" cy="265"/>
          </a:xfrm>
        </p:grpSpPr>
        <p:sp>
          <p:nvSpPr>
            <p:cNvPr id="22785" name="Freeform 251"/>
            <p:cNvSpPr>
              <a:spLocks/>
            </p:cNvSpPr>
            <p:nvPr/>
          </p:nvSpPr>
          <p:spPr bwMode="auto">
            <a:xfrm>
              <a:off x="3515" y="2234"/>
              <a:ext cx="22" cy="27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6" name="Freeform 252"/>
            <p:cNvSpPr>
              <a:spLocks/>
            </p:cNvSpPr>
            <p:nvPr/>
          </p:nvSpPr>
          <p:spPr bwMode="auto">
            <a:xfrm>
              <a:off x="3537" y="2009"/>
              <a:ext cx="314" cy="252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7" name="Rectangle 253"/>
            <p:cNvSpPr>
              <a:spLocks noChangeArrowheads="1"/>
            </p:cNvSpPr>
            <p:nvPr/>
          </p:nvSpPr>
          <p:spPr bwMode="auto">
            <a:xfrm>
              <a:off x="3738" y="2127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8" name="Rectangle 254"/>
            <p:cNvSpPr>
              <a:spLocks noChangeArrowheads="1"/>
            </p:cNvSpPr>
            <p:nvPr/>
          </p:nvSpPr>
          <p:spPr bwMode="auto">
            <a:xfrm>
              <a:off x="3729" y="2138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9" name="Rectangle 255"/>
            <p:cNvSpPr>
              <a:spLocks noChangeArrowheads="1"/>
            </p:cNvSpPr>
            <p:nvPr/>
          </p:nvSpPr>
          <p:spPr bwMode="auto">
            <a:xfrm>
              <a:off x="3795" y="21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0" name="Rectangle 256"/>
            <p:cNvSpPr>
              <a:spLocks noChangeArrowheads="1"/>
            </p:cNvSpPr>
            <p:nvPr/>
          </p:nvSpPr>
          <p:spPr bwMode="auto">
            <a:xfrm>
              <a:off x="3786" y="2127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1" name="Rectangle 257"/>
            <p:cNvSpPr>
              <a:spLocks noChangeArrowheads="1"/>
            </p:cNvSpPr>
            <p:nvPr/>
          </p:nvSpPr>
          <p:spPr bwMode="auto">
            <a:xfrm>
              <a:off x="3786" y="210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2" name="Rectangle 258"/>
            <p:cNvSpPr>
              <a:spLocks noChangeArrowheads="1"/>
            </p:cNvSpPr>
            <p:nvPr/>
          </p:nvSpPr>
          <p:spPr bwMode="auto">
            <a:xfrm>
              <a:off x="3537" y="2125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3" name="Rectangle 259"/>
            <p:cNvSpPr>
              <a:spLocks noChangeArrowheads="1"/>
            </p:cNvSpPr>
            <p:nvPr/>
          </p:nvSpPr>
          <p:spPr bwMode="auto">
            <a:xfrm>
              <a:off x="3537" y="2113"/>
              <a:ext cx="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4" name="Rectangle 260"/>
            <p:cNvSpPr>
              <a:spLocks noChangeArrowheads="1"/>
            </p:cNvSpPr>
            <p:nvPr/>
          </p:nvSpPr>
          <p:spPr bwMode="auto">
            <a:xfrm>
              <a:off x="3537" y="2136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5" name="Rectangle 261"/>
            <p:cNvSpPr>
              <a:spLocks noChangeArrowheads="1"/>
            </p:cNvSpPr>
            <p:nvPr/>
          </p:nvSpPr>
          <p:spPr bwMode="auto">
            <a:xfrm>
              <a:off x="3621" y="212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6" name="Rectangle 262"/>
            <p:cNvSpPr>
              <a:spLocks noChangeArrowheads="1"/>
            </p:cNvSpPr>
            <p:nvPr/>
          </p:nvSpPr>
          <p:spPr bwMode="auto">
            <a:xfrm>
              <a:off x="3610" y="2136"/>
              <a:ext cx="20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7" name="Rectangle 263"/>
            <p:cNvSpPr>
              <a:spLocks noChangeArrowheads="1"/>
            </p:cNvSpPr>
            <p:nvPr/>
          </p:nvSpPr>
          <p:spPr bwMode="auto">
            <a:xfrm>
              <a:off x="3537" y="2210"/>
              <a:ext cx="20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8" name="Rectangle 264"/>
            <p:cNvSpPr>
              <a:spLocks noChangeArrowheads="1"/>
            </p:cNvSpPr>
            <p:nvPr/>
          </p:nvSpPr>
          <p:spPr bwMode="auto">
            <a:xfrm>
              <a:off x="3537" y="2199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9" name="Rectangle 265"/>
            <p:cNvSpPr>
              <a:spLocks noChangeArrowheads="1"/>
            </p:cNvSpPr>
            <p:nvPr/>
          </p:nvSpPr>
          <p:spPr bwMode="auto">
            <a:xfrm>
              <a:off x="3537" y="2222"/>
              <a:ext cx="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0" name="Rectangle 266"/>
            <p:cNvSpPr>
              <a:spLocks noChangeArrowheads="1"/>
            </p:cNvSpPr>
            <p:nvPr/>
          </p:nvSpPr>
          <p:spPr bwMode="auto">
            <a:xfrm>
              <a:off x="3621" y="2210"/>
              <a:ext cx="1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1" name="Rectangle 267"/>
            <p:cNvSpPr>
              <a:spLocks noChangeArrowheads="1"/>
            </p:cNvSpPr>
            <p:nvPr/>
          </p:nvSpPr>
          <p:spPr bwMode="auto">
            <a:xfrm>
              <a:off x="3610" y="2222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2" name="Freeform 268"/>
            <p:cNvSpPr>
              <a:spLocks/>
            </p:cNvSpPr>
            <p:nvPr/>
          </p:nvSpPr>
          <p:spPr bwMode="auto">
            <a:xfrm>
              <a:off x="3659" y="2125"/>
              <a:ext cx="71" cy="20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3" name="Freeform 269"/>
            <p:cNvSpPr>
              <a:spLocks/>
            </p:cNvSpPr>
            <p:nvPr/>
          </p:nvSpPr>
          <p:spPr bwMode="auto">
            <a:xfrm>
              <a:off x="3545" y="1996"/>
              <a:ext cx="298" cy="33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4" name="Rectangle 270"/>
            <p:cNvSpPr>
              <a:spLocks noChangeArrowheads="1"/>
            </p:cNvSpPr>
            <p:nvPr/>
          </p:nvSpPr>
          <p:spPr bwMode="auto">
            <a:xfrm>
              <a:off x="3843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5" name="Rectangle 271"/>
            <p:cNvSpPr>
              <a:spLocks noChangeArrowheads="1"/>
            </p:cNvSpPr>
            <p:nvPr/>
          </p:nvSpPr>
          <p:spPr bwMode="auto">
            <a:xfrm>
              <a:off x="3531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6" name="Rectangle 272"/>
            <p:cNvSpPr>
              <a:spLocks noChangeArrowheads="1"/>
            </p:cNvSpPr>
            <p:nvPr/>
          </p:nvSpPr>
          <p:spPr bwMode="auto">
            <a:xfrm>
              <a:off x="3660" y="2145"/>
              <a:ext cx="69" cy="7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7" name="Rectangle 273"/>
            <p:cNvSpPr>
              <a:spLocks noChangeArrowheads="1"/>
            </p:cNvSpPr>
            <p:nvPr/>
          </p:nvSpPr>
          <p:spPr bwMode="auto">
            <a:xfrm>
              <a:off x="3660" y="2220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8" name="Rectangle 274"/>
            <p:cNvSpPr>
              <a:spLocks noChangeArrowheads="1"/>
            </p:cNvSpPr>
            <p:nvPr/>
          </p:nvSpPr>
          <p:spPr bwMode="auto">
            <a:xfrm>
              <a:off x="3660" y="2234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9" name="Rectangle 275"/>
            <p:cNvSpPr>
              <a:spLocks noChangeArrowheads="1"/>
            </p:cNvSpPr>
            <p:nvPr/>
          </p:nvSpPr>
          <p:spPr bwMode="auto">
            <a:xfrm>
              <a:off x="3660" y="2247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0" name="Rectangle 276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1" name="Rectangle 277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2" name="Rectangle 278"/>
            <p:cNvSpPr>
              <a:spLocks noChangeArrowheads="1"/>
            </p:cNvSpPr>
            <p:nvPr/>
          </p:nvSpPr>
          <p:spPr bwMode="auto">
            <a:xfrm>
              <a:off x="3663" y="2150"/>
              <a:ext cx="30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3" name="Rectangle 279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4" name="Rectangle 280"/>
            <p:cNvSpPr>
              <a:spLocks noChangeArrowheads="1"/>
            </p:cNvSpPr>
            <p:nvPr/>
          </p:nvSpPr>
          <p:spPr bwMode="auto">
            <a:xfrm>
              <a:off x="3729" y="2203"/>
              <a:ext cx="16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5" name="Rectangle 281"/>
            <p:cNvSpPr>
              <a:spLocks noChangeArrowheads="1"/>
            </p:cNvSpPr>
            <p:nvPr/>
          </p:nvSpPr>
          <p:spPr bwMode="auto">
            <a:xfrm>
              <a:off x="3643" y="2203"/>
              <a:ext cx="17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6" name="Rectangle 282"/>
            <p:cNvSpPr>
              <a:spLocks noChangeArrowheads="1"/>
            </p:cNvSpPr>
            <p:nvPr/>
          </p:nvSpPr>
          <p:spPr bwMode="auto">
            <a:xfrm>
              <a:off x="3660" y="2223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7" name="Rectangle 283"/>
            <p:cNvSpPr>
              <a:spLocks noChangeArrowheads="1"/>
            </p:cNvSpPr>
            <p:nvPr/>
          </p:nvSpPr>
          <p:spPr bwMode="auto">
            <a:xfrm>
              <a:off x="3660" y="2237"/>
              <a:ext cx="69" cy="10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8" name="Rectangle 284"/>
            <p:cNvSpPr>
              <a:spLocks noChangeArrowheads="1"/>
            </p:cNvSpPr>
            <p:nvPr/>
          </p:nvSpPr>
          <p:spPr bwMode="auto">
            <a:xfrm>
              <a:off x="3660" y="2250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9" name="Rectangle 285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0" name="Rectangle 286"/>
            <p:cNvSpPr>
              <a:spLocks noChangeArrowheads="1"/>
            </p:cNvSpPr>
            <p:nvPr/>
          </p:nvSpPr>
          <p:spPr bwMode="auto">
            <a:xfrm>
              <a:off x="3663" y="2191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1" name="Rectangle 287"/>
            <p:cNvSpPr>
              <a:spLocks noChangeArrowheads="1"/>
            </p:cNvSpPr>
            <p:nvPr/>
          </p:nvSpPr>
          <p:spPr bwMode="auto">
            <a:xfrm>
              <a:off x="3696" y="2178"/>
              <a:ext cx="6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2" name="Rectangle 288"/>
            <p:cNvSpPr>
              <a:spLocks noChangeArrowheads="1"/>
            </p:cNvSpPr>
            <p:nvPr/>
          </p:nvSpPr>
          <p:spPr bwMode="auto">
            <a:xfrm>
              <a:off x="3686" y="2178"/>
              <a:ext cx="7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3" name="Rectangle 289"/>
            <p:cNvSpPr>
              <a:spLocks noChangeArrowheads="1"/>
            </p:cNvSpPr>
            <p:nvPr/>
          </p:nvSpPr>
          <p:spPr bwMode="auto">
            <a:xfrm>
              <a:off x="3696" y="2197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4" name="Rectangle 290"/>
            <p:cNvSpPr>
              <a:spLocks noChangeArrowheads="1"/>
            </p:cNvSpPr>
            <p:nvPr/>
          </p:nvSpPr>
          <p:spPr bwMode="auto">
            <a:xfrm>
              <a:off x="3663" y="2197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5" name="Rectangle 291"/>
            <p:cNvSpPr>
              <a:spLocks noChangeArrowheads="1"/>
            </p:cNvSpPr>
            <p:nvPr/>
          </p:nvSpPr>
          <p:spPr bwMode="auto">
            <a:xfrm>
              <a:off x="3729" y="2233"/>
              <a:ext cx="16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6" name="Rectangle 292"/>
            <p:cNvSpPr>
              <a:spLocks noChangeArrowheads="1"/>
            </p:cNvSpPr>
            <p:nvPr/>
          </p:nvSpPr>
          <p:spPr bwMode="auto">
            <a:xfrm>
              <a:off x="3643" y="2233"/>
              <a:ext cx="17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7" name="Rectangle 293"/>
            <p:cNvSpPr>
              <a:spLocks noChangeArrowheads="1"/>
            </p:cNvSpPr>
            <p:nvPr/>
          </p:nvSpPr>
          <p:spPr bwMode="auto">
            <a:xfrm>
              <a:off x="3809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8" name="Rectangle 294"/>
            <p:cNvSpPr>
              <a:spLocks noChangeArrowheads="1"/>
            </p:cNvSpPr>
            <p:nvPr/>
          </p:nvSpPr>
          <p:spPr bwMode="auto">
            <a:xfrm>
              <a:off x="3758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9" name="Rectangle 295"/>
            <p:cNvSpPr>
              <a:spLocks noChangeArrowheads="1"/>
            </p:cNvSpPr>
            <p:nvPr/>
          </p:nvSpPr>
          <p:spPr bwMode="auto">
            <a:xfrm>
              <a:off x="360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0" name="Rectangle 296"/>
            <p:cNvSpPr>
              <a:spLocks noChangeArrowheads="1"/>
            </p:cNvSpPr>
            <p:nvPr/>
          </p:nvSpPr>
          <p:spPr bwMode="auto">
            <a:xfrm>
              <a:off x="3706" y="2050"/>
              <a:ext cx="27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1" name="Rectangle 297"/>
            <p:cNvSpPr>
              <a:spLocks noChangeArrowheads="1"/>
            </p:cNvSpPr>
            <p:nvPr/>
          </p:nvSpPr>
          <p:spPr bwMode="auto">
            <a:xfrm>
              <a:off x="3758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2" name="Rectangle 298"/>
            <p:cNvSpPr>
              <a:spLocks noChangeArrowheads="1"/>
            </p:cNvSpPr>
            <p:nvPr/>
          </p:nvSpPr>
          <p:spPr bwMode="auto">
            <a:xfrm>
              <a:off x="3809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3" name="Rectangle 299"/>
            <p:cNvSpPr>
              <a:spLocks noChangeArrowheads="1"/>
            </p:cNvSpPr>
            <p:nvPr/>
          </p:nvSpPr>
          <p:spPr bwMode="auto">
            <a:xfrm>
              <a:off x="3656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4" name="Rectangle 300"/>
            <p:cNvSpPr>
              <a:spLocks noChangeArrowheads="1"/>
            </p:cNvSpPr>
            <p:nvPr/>
          </p:nvSpPr>
          <p:spPr bwMode="auto">
            <a:xfrm>
              <a:off x="355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5" name="Rectangle 301"/>
            <p:cNvSpPr>
              <a:spLocks noChangeArrowheads="1"/>
            </p:cNvSpPr>
            <p:nvPr/>
          </p:nvSpPr>
          <p:spPr bwMode="auto">
            <a:xfrm>
              <a:off x="360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6" name="Rectangle 302"/>
            <p:cNvSpPr>
              <a:spLocks noChangeArrowheads="1"/>
            </p:cNvSpPr>
            <p:nvPr/>
          </p:nvSpPr>
          <p:spPr bwMode="auto">
            <a:xfrm>
              <a:off x="355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7" name="Freeform 303"/>
            <p:cNvSpPr>
              <a:spLocks/>
            </p:cNvSpPr>
            <p:nvPr/>
          </p:nvSpPr>
          <p:spPr bwMode="auto">
            <a:xfrm>
              <a:off x="3702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8" name="Freeform 304"/>
            <p:cNvSpPr>
              <a:spLocks/>
            </p:cNvSpPr>
            <p:nvPr/>
          </p:nvSpPr>
          <p:spPr bwMode="auto">
            <a:xfrm>
              <a:off x="3733" y="2045"/>
              <a:ext cx="4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9" name="Freeform 305"/>
            <p:cNvSpPr>
              <a:spLocks/>
            </p:cNvSpPr>
            <p:nvPr/>
          </p:nvSpPr>
          <p:spPr bwMode="auto">
            <a:xfrm>
              <a:off x="3753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0" name="Freeform 306"/>
            <p:cNvSpPr>
              <a:spLocks/>
            </p:cNvSpPr>
            <p:nvPr/>
          </p:nvSpPr>
          <p:spPr bwMode="auto">
            <a:xfrm>
              <a:off x="3783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1" name="Freeform 307"/>
            <p:cNvSpPr>
              <a:spLocks/>
            </p:cNvSpPr>
            <p:nvPr/>
          </p:nvSpPr>
          <p:spPr bwMode="auto">
            <a:xfrm>
              <a:off x="3804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2" name="Freeform 308"/>
            <p:cNvSpPr>
              <a:spLocks/>
            </p:cNvSpPr>
            <p:nvPr/>
          </p:nvSpPr>
          <p:spPr bwMode="auto">
            <a:xfrm>
              <a:off x="3834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3" name="Freeform 309"/>
            <p:cNvSpPr>
              <a:spLocks/>
            </p:cNvSpPr>
            <p:nvPr/>
          </p:nvSpPr>
          <p:spPr bwMode="auto">
            <a:xfrm>
              <a:off x="3753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4" name="Freeform 310"/>
            <p:cNvSpPr>
              <a:spLocks/>
            </p:cNvSpPr>
            <p:nvPr/>
          </p:nvSpPr>
          <p:spPr bwMode="auto">
            <a:xfrm>
              <a:off x="3783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5" name="Freeform 311"/>
            <p:cNvSpPr>
              <a:spLocks/>
            </p:cNvSpPr>
            <p:nvPr/>
          </p:nvSpPr>
          <p:spPr bwMode="auto">
            <a:xfrm>
              <a:off x="3804" y="2139"/>
              <a:ext cx="35" cy="73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6" name="Freeform 312"/>
            <p:cNvSpPr>
              <a:spLocks/>
            </p:cNvSpPr>
            <p:nvPr/>
          </p:nvSpPr>
          <p:spPr bwMode="auto">
            <a:xfrm>
              <a:off x="3834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7" name="Freeform 313"/>
            <p:cNvSpPr>
              <a:spLocks/>
            </p:cNvSpPr>
            <p:nvPr/>
          </p:nvSpPr>
          <p:spPr bwMode="auto">
            <a:xfrm>
              <a:off x="3651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8" name="Freeform 314"/>
            <p:cNvSpPr>
              <a:spLocks/>
            </p:cNvSpPr>
            <p:nvPr/>
          </p:nvSpPr>
          <p:spPr bwMode="auto">
            <a:xfrm>
              <a:off x="3651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9" name="Freeform 315"/>
            <p:cNvSpPr>
              <a:spLocks/>
            </p:cNvSpPr>
            <p:nvPr/>
          </p:nvSpPr>
          <p:spPr bwMode="auto">
            <a:xfrm>
              <a:off x="3600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0" name="Freeform 316"/>
            <p:cNvSpPr>
              <a:spLocks/>
            </p:cNvSpPr>
            <p:nvPr/>
          </p:nvSpPr>
          <p:spPr bwMode="auto">
            <a:xfrm>
              <a:off x="360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1" name="Freeform 317"/>
            <p:cNvSpPr>
              <a:spLocks/>
            </p:cNvSpPr>
            <p:nvPr/>
          </p:nvSpPr>
          <p:spPr bwMode="auto">
            <a:xfrm>
              <a:off x="3550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2" name="Freeform 318"/>
            <p:cNvSpPr>
              <a:spLocks/>
            </p:cNvSpPr>
            <p:nvPr/>
          </p:nvSpPr>
          <p:spPr bwMode="auto">
            <a:xfrm>
              <a:off x="355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3" name="Freeform 319"/>
            <p:cNvSpPr>
              <a:spLocks/>
            </p:cNvSpPr>
            <p:nvPr/>
          </p:nvSpPr>
          <p:spPr bwMode="auto">
            <a:xfrm>
              <a:off x="3600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4" name="Freeform 320"/>
            <p:cNvSpPr>
              <a:spLocks/>
            </p:cNvSpPr>
            <p:nvPr/>
          </p:nvSpPr>
          <p:spPr bwMode="auto">
            <a:xfrm>
              <a:off x="360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5" name="Freeform 321"/>
            <p:cNvSpPr>
              <a:spLocks/>
            </p:cNvSpPr>
            <p:nvPr/>
          </p:nvSpPr>
          <p:spPr bwMode="auto">
            <a:xfrm>
              <a:off x="3550" y="2139"/>
              <a:ext cx="35" cy="73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6" name="Freeform 322"/>
            <p:cNvSpPr>
              <a:spLocks/>
            </p:cNvSpPr>
            <p:nvPr/>
          </p:nvSpPr>
          <p:spPr bwMode="auto">
            <a:xfrm>
              <a:off x="355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7" name="Rectangle 323"/>
            <p:cNvSpPr>
              <a:spLocks noChangeArrowheads="1"/>
            </p:cNvSpPr>
            <p:nvPr/>
          </p:nvSpPr>
          <p:spPr bwMode="auto">
            <a:xfrm>
              <a:off x="3702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8" name="Rectangle 324"/>
            <p:cNvSpPr>
              <a:spLocks noChangeArrowheads="1"/>
            </p:cNvSpPr>
            <p:nvPr/>
          </p:nvSpPr>
          <p:spPr bwMode="auto">
            <a:xfrm>
              <a:off x="3753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9" name="Rectangle 325"/>
            <p:cNvSpPr>
              <a:spLocks noChangeArrowheads="1"/>
            </p:cNvSpPr>
            <p:nvPr/>
          </p:nvSpPr>
          <p:spPr bwMode="auto">
            <a:xfrm>
              <a:off x="3804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0" name="Rectangle 326"/>
            <p:cNvSpPr>
              <a:spLocks noChangeArrowheads="1"/>
            </p:cNvSpPr>
            <p:nvPr/>
          </p:nvSpPr>
          <p:spPr bwMode="auto">
            <a:xfrm>
              <a:off x="3651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1" name="Rectangle 327"/>
            <p:cNvSpPr>
              <a:spLocks noChangeArrowheads="1"/>
            </p:cNvSpPr>
            <p:nvPr/>
          </p:nvSpPr>
          <p:spPr bwMode="auto">
            <a:xfrm>
              <a:off x="360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2" name="Rectangle 328"/>
            <p:cNvSpPr>
              <a:spLocks noChangeArrowheads="1"/>
            </p:cNvSpPr>
            <p:nvPr/>
          </p:nvSpPr>
          <p:spPr bwMode="auto">
            <a:xfrm>
              <a:off x="355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3" name="Freeform 329"/>
            <p:cNvSpPr>
              <a:spLocks/>
            </p:cNvSpPr>
            <p:nvPr/>
          </p:nvSpPr>
          <p:spPr bwMode="auto">
            <a:xfrm>
              <a:off x="3640" y="2048"/>
              <a:ext cx="6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7" name="AutoShape 330"/>
          <p:cNvSpPr>
            <a:spLocks noChangeArrowheads="1"/>
          </p:cNvSpPr>
          <p:nvPr/>
        </p:nvSpPr>
        <p:spPr bwMode="auto">
          <a:xfrm>
            <a:off x="5519738" y="5229225"/>
            <a:ext cx="1793875" cy="792163"/>
          </a:xfrm>
          <a:prstGeom prst="wedgeEllipseCallout">
            <a:avLst>
              <a:gd name="adj1" fmla="val -208511"/>
              <a:gd name="adj2" fmla="val 123818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457" tIns="49726" rIns="99457" bIns="49726"/>
          <a:lstStyle/>
          <a:p>
            <a:pPr algn="ctr" defTabSz="1139069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ГУЗ «Валдайская психоневрологическая больница №1» п. </a:t>
            </a:r>
            <a:r>
              <a:rPr lang="ru-RU" sz="900" b="0" dirty="0" err="1">
                <a:latin typeface="Times New Roman" pitchFamily="18" charset="0"/>
                <a:cs typeface="Times New Roman" pitchFamily="18" charset="0"/>
              </a:rPr>
              <a:t>Короцко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AutoShape 331"/>
          <p:cNvSpPr>
            <a:spLocks noChangeArrowheads="1"/>
          </p:cNvSpPr>
          <p:nvPr/>
        </p:nvSpPr>
        <p:spPr bwMode="auto">
          <a:xfrm>
            <a:off x="7305675" y="5849938"/>
            <a:ext cx="1862138" cy="596900"/>
          </a:xfrm>
          <a:prstGeom prst="wedgeEllipseCallout">
            <a:avLst>
              <a:gd name="adj1" fmla="val -139391"/>
              <a:gd name="adj2" fmla="val 79912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457" tIns="49726" rIns="99457" bIns="49726"/>
          <a:lstStyle/>
          <a:p>
            <a:pPr algn="ctr" defTabSz="1139069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Психоневрологический интернат "Добывалово"</a:t>
            </a:r>
          </a:p>
        </p:txBody>
      </p:sp>
      <p:sp>
        <p:nvSpPr>
          <p:cNvPr id="21516" name="AutoShape 332"/>
          <p:cNvSpPr>
            <a:spLocks noChangeArrowheads="1"/>
          </p:cNvSpPr>
          <p:nvPr/>
        </p:nvSpPr>
        <p:spPr bwMode="auto">
          <a:xfrm>
            <a:off x="1746250" y="1133475"/>
            <a:ext cx="1758950" cy="701675"/>
          </a:xfrm>
          <a:prstGeom prst="wedgeEllipseCallout">
            <a:avLst>
              <a:gd name="adj1" fmla="val -103741"/>
              <a:gd name="adj2" fmla="val 116319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</p:spPr>
        <p:txBody>
          <a:bodyPr lIns="99457" tIns="49726" rIns="99457" bIns="49726"/>
          <a:lstStyle/>
          <a:p>
            <a:pPr algn="ctr" defTabSz="1138238">
              <a:defRPr/>
            </a:pPr>
            <a:r>
              <a:rPr lang="ru-RU" sz="900" b="0">
                <a:latin typeface="Times New Roman" pitchFamily="18" charset="0"/>
                <a:cs typeface="Times New Roman" pitchFamily="18" charset="0"/>
              </a:rPr>
              <a:t>Психоневрологический дом-интернат "Приозерный"</a:t>
            </a:r>
          </a:p>
        </p:txBody>
      </p:sp>
      <p:grpSp>
        <p:nvGrpSpPr>
          <p:cNvPr id="22541" name="Group 7"/>
          <p:cNvGrpSpPr>
            <a:grpSpLocks/>
          </p:cNvGrpSpPr>
          <p:nvPr/>
        </p:nvGrpSpPr>
        <p:grpSpPr bwMode="auto">
          <a:xfrm>
            <a:off x="1516063" y="5443538"/>
            <a:ext cx="369887" cy="238125"/>
            <a:chOff x="3515" y="1996"/>
            <a:chExt cx="342" cy="265"/>
          </a:xfrm>
        </p:grpSpPr>
        <p:sp>
          <p:nvSpPr>
            <p:cNvPr id="22706" name="Freeform 8"/>
            <p:cNvSpPr>
              <a:spLocks/>
            </p:cNvSpPr>
            <p:nvPr/>
          </p:nvSpPr>
          <p:spPr bwMode="auto">
            <a:xfrm>
              <a:off x="3515" y="2234"/>
              <a:ext cx="22" cy="27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7" name="Freeform 9"/>
            <p:cNvSpPr>
              <a:spLocks/>
            </p:cNvSpPr>
            <p:nvPr/>
          </p:nvSpPr>
          <p:spPr bwMode="auto">
            <a:xfrm>
              <a:off x="3537" y="2009"/>
              <a:ext cx="314" cy="252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8" name="Rectangle 10"/>
            <p:cNvSpPr>
              <a:spLocks noChangeArrowheads="1"/>
            </p:cNvSpPr>
            <p:nvPr/>
          </p:nvSpPr>
          <p:spPr bwMode="auto">
            <a:xfrm>
              <a:off x="3738" y="2127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9" name="Rectangle 11"/>
            <p:cNvSpPr>
              <a:spLocks noChangeArrowheads="1"/>
            </p:cNvSpPr>
            <p:nvPr/>
          </p:nvSpPr>
          <p:spPr bwMode="auto">
            <a:xfrm>
              <a:off x="3729" y="2138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0" name="Rectangle 12"/>
            <p:cNvSpPr>
              <a:spLocks noChangeArrowheads="1"/>
            </p:cNvSpPr>
            <p:nvPr/>
          </p:nvSpPr>
          <p:spPr bwMode="auto">
            <a:xfrm>
              <a:off x="3795" y="21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1" name="Rectangle 13"/>
            <p:cNvSpPr>
              <a:spLocks noChangeArrowheads="1"/>
            </p:cNvSpPr>
            <p:nvPr/>
          </p:nvSpPr>
          <p:spPr bwMode="auto">
            <a:xfrm>
              <a:off x="3786" y="2127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2" name="Rectangle 14"/>
            <p:cNvSpPr>
              <a:spLocks noChangeArrowheads="1"/>
            </p:cNvSpPr>
            <p:nvPr/>
          </p:nvSpPr>
          <p:spPr bwMode="auto">
            <a:xfrm>
              <a:off x="3786" y="210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3" name="Rectangle 15"/>
            <p:cNvSpPr>
              <a:spLocks noChangeArrowheads="1"/>
            </p:cNvSpPr>
            <p:nvPr/>
          </p:nvSpPr>
          <p:spPr bwMode="auto">
            <a:xfrm>
              <a:off x="3537" y="2125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4" name="Rectangle 16"/>
            <p:cNvSpPr>
              <a:spLocks noChangeArrowheads="1"/>
            </p:cNvSpPr>
            <p:nvPr/>
          </p:nvSpPr>
          <p:spPr bwMode="auto">
            <a:xfrm>
              <a:off x="3537" y="2113"/>
              <a:ext cx="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5" name="Rectangle 17"/>
            <p:cNvSpPr>
              <a:spLocks noChangeArrowheads="1"/>
            </p:cNvSpPr>
            <p:nvPr/>
          </p:nvSpPr>
          <p:spPr bwMode="auto">
            <a:xfrm>
              <a:off x="3537" y="2136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6" name="Rectangle 18"/>
            <p:cNvSpPr>
              <a:spLocks noChangeArrowheads="1"/>
            </p:cNvSpPr>
            <p:nvPr/>
          </p:nvSpPr>
          <p:spPr bwMode="auto">
            <a:xfrm>
              <a:off x="3621" y="212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7" name="Rectangle 19"/>
            <p:cNvSpPr>
              <a:spLocks noChangeArrowheads="1"/>
            </p:cNvSpPr>
            <p:nvPr/>
          </p:nvSpPr>
          <p:spPr bwMode="auto">
            <a:xfrm>
              <a:off x="3610" y="2136"/>
              <a:ext cx="20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8" name="Rectangle 20"/>
            <p:cNvSpPr>
              <a:spLocks noChangeArrowheads="1"/>
            </p:cNvSpPr>
            <p:nvPr/>
          </p:nvSpPr>
          <p:spPr bwMode="auto">
            <a:xfrm>
              <a:off x="3537" y="2210"/>
              <a:ext cx="20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9" name="Rectangle 21"/>
            <p:cNvSpPr>
              <a:spLocks noChangeArrowheads="1"/>
            </p:cNvSpPr>
            <p:nvPr/>
          </p:nvSpPr>
          <p:spPr bwMode="auto">
            <a:xfrm>
              <a:off x="3537" y="2199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0" name="Rectangle 22"/>
            <p:cNvSpPr>
              <a:spLocks noChangeArrowheads="1"/>
            </p:cNvSpPr>
            <p:nvPr/>
          </p:nvSpPr>
          <p:spPr bwMode="auto">
            <a:xfrm>
              <a:off x="3537" y="2222"/>
              <a:ext cx="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1" name="Rectangle 23"/>
            <p:cNvSpPr>
              <a:spLocks noChangeArrowheads="1"/>
            </p:cNvSpPr>
            <p:nvPr/>
          </p:nvSpPr>
          <p:spPr bwMode="auto">
            <a:xfrm>
              <a:off x="3621" y="2210"/>
              <a:ext cx="1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2" name="Rectangle 24"/>
            <p:cNvSpPr>
              <a:spLocks noChangeArrowheads="1"/>
            </p:cNvSpPr>
            <p:nvPr/>
          </p:nvSpPr>
          <p:spPr bwMode="auto">
            <a:xfrm>
              <a:off x="3610" y="2222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3" name="Freeform 25"/>
            <p:cNvSpPr>
              <a:spLocks/>
            </p:cNvSpPr>
            <p:nvPr/>
          </p:nvSpPr>
          <p:spPr bwMode="auto">
            <a:xfrm>
              <a:off x="3659" y="2125"/>
              <a:ext cx="71" cy="20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4" name="Freeform 26"/>
            <p:cNvSpPr>
              <a:spLocks/>
            </p:cNvSpPr>
            <p:nvPr/>
          </p:nvSpPr>
          <p:spPr bwMode="auto">
            <a:xfrm>
              <a:off x="3545" y="1996"/>
              <a:ext cx="298" cy="33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5" name="Rectangle 27"/>
            <p:cNvSpPr>
              <a:spLocks noChangeArrowheads="1"/>
            </p:cNvSpPr>
            <p:nvPr/>
          </p:nvSpPr>
          <p:spPr bwMode="auto">
            <a:xfrm>
              <a:off x="3843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6" name="Rectangle 28"/>
            <p:cNvSpPr>
              <a:spLocks noChangeArrowheads="1"/>
            </p:cNvSpPr>
            <p:nvPr/>
          </p:nvSpPr>
          <p:spPr bwMode="auto">
            <a:xfrm>
              <a:off x="3531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7" name="Rectangle 29"/>
            <p:cNvSpPr>
              <a:spLocks noChangeArrowheads="1"/>
            </p:cNvSpPr>
            <p:nvPr/>
          </p:nvSpPr>
          <p:spPr bwMode="auto">
            <a:xfrm>
              <a:off x="3660" y="2145"/>
              <a:ext cx="69" cy="7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8" name="Rectangle 30"/>
            <p:cNvSpPr>
              <a:spLocks noChangeArrowheads="1"/>
            </p:cNvSpPr>
            <p:nvPr/>
          </p:nvSpPr>
          <p:spPr bwMode="auto">
            <a:xfrm>
              <a:off x="3660" y="2220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9" name="Rectangle 31"/>
            <p:cNvSpPr>
              <a:spLocks noChangeArrowheads="1"/>
            </p:cNvSpPr>
            <p:nvPr/>
          </p:nvSpPr>
          <p:spPr bwMode="auto">
            <a:xfrm>
              <a:off x="3660" y="2234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0" name="Rectangle 32"/>
            <p:cNvSpPr>
              <a:spLocks noChangeArrowheads="1"/>
            </p:cNvSpPr>
            <p:nvPr/>
          </p:nvSpPr>
          <p:spPr bwMode="auto">
            <a:xfrm>
              <a:off x="3660" y="2247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1" name="Rectangle 33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2" name="Rectangle 34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3" name="Rectangle 35"/>
            <p:cNvSpPr>
              <a:spLocks noChangeArrowheads="1"/>
            </p:cNvSpPr>
            <p:nvPr/>
          </p:nvSpPr>
          <p:spPr bwMode="auto">
            <a:xfrm>
              <a:off x="3663" y="2150"/>
              <a:ext cx="30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4" name="Rectangle 36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5" name="Rectangle 37"/>
            <p:cNvSpPr>
              <a:spLocks noChangeArrowheads="1"/>
            </p:cNvSpPr>
            <p:nvPr/>
          </p:nvSpPr>
          <p:spPr bwMode="auto">
            <a:xfrm>
              <a:off x="3729" y="2203"/>
              <a:ext cx="16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6" name="Rectangle 38"/>
            <p:cNvSpPr>
              <a:spLocks noChangeArrowheads="1"/>
            </p:cNvSpPr>
            <p:nvPr/>
          </p:nvSpPr>
          <p:spPr bwMode="auto">
            <a:xfrm>
              <a:off x="3643" y="2203"/>
              <a:ext cx="17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7" name="Rectangle 39"/>
            <p:cNvSpPr>
              <a:spLocks noChangeArrowheads="1"/>
            </p:cNvSpPr>
            <p:nvPr/>
          </p:nvSpPr>
          <p:spPr bwMode="auto">
            <a:xfrm>
              <a:off x="3660" y="2223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8" name="Rectangle 40"/>
            <p:cNvSpPr>
              <a:spLocks noChangeArrowheads="1"/>
            </p:cNvSpPr>
            <p:nvPr/>
          </p:nvSpPr>
          <p:spPr bwMode="auto">
            <a:xfrm>
              <a:off x="3660" y="2237"/>
              <a:ext cx="69" cy="10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9" name="Rectangle 41"/>
            <p:cNvSpPr>
              <a:spLocks noChangeArrowheads="1"/>
            </p:cNvSpPr>
            <p:nvPr/>
          </p:nvSpPr>
          <p:spPr bwMode="auto">
            <a:xfrm>
              <a:off x="3660" y="2250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0" name="Rectangle 42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1" name="Rectangle 43"/>
            <p:cNvSpPr>
              <a:spLocks noChangeArrowheads="1"/>
            </p:cNvSpPr>
            <p:nvPr/>
          </p:nvSpPr>
          <p:spPr bwMode="auto">
            <a:xfrm>
              <a:off x="3663" y="2191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2" name="Rectangle 44"/>
            <p:cNvSpPr>
              <a:spLocks noChangeArrowheads="1"/>
            </p:cNvSpPr>
            <p:nvPr/>
          </p:nvSpPr>
          <p:spPr bwMode="auto">
            <a:xfrm>
              <a:off x="3696" y="2178"/>
              <a:ext cx="6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3" name="Rectangle 45"/>
            <p:cNvSpPr>
              <a:spLocks noChangeArrowheads="1"/>
            </p:cNvSpPr>
            <p:nvPr/>
          </p:nvSpPr>
          <p:spPr bwMode="auto">
            <a:xfrm>
              <a:off x="3686" y="2178"/>
              <a:ext cx="7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4" name="Rectangle 46"/>
            <p:cNvSpPr>
              <a:spLocks noChangeArrowheads="1"/>
            </p:cNvSpPr>
            <p:nvPr/>
          </p:nvSpPr>
          <p:spPr bwMode="auto">
            <a:xfrm>
              <a:off x="3696" y="2197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5" name="Rectangle 47"/>
            <p:cNvSpPr>
              <a:spLocks noChangeArrowheads="1"/>
            </p:cNvSpPr>
            <p:nvPr/>
          </p:nvSpPr>
          <p:spPr bwMode="auto">
            <a:xfrm>
              <a:off x="3663" y="2197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6" name="Rectangle 48"/>
            <p:cNvSpPr>
              <a:spLocks noChangeArrowheads="1"/>
            </p:cNvSpPr>
            <p:nvPr/>
          </p:nvSpPr>
          <p:spPr bwMode="auto">
            <a:xfrm>
              <a:off x="3729" y="2233"/>
              <a:ext cx="16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7" name="Rectangle 49"/>
            <p:cNvSpPr>
              <a:spLocks noChangeArrowheads="1"/>
            </p:cNvSpPr>
            <p:nvPr/>
          </p:nvSpPr>
          <p:spPr bwMode="auto">
            <a:xfrm>
              <a:off x="3643" y="2233"/>
              <a:ext cx="17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8" name="Rectangle 50"/>
            <p:cNvSpPr>
              <a:spLocks noChangeArrowheads="1"/>
            </p:cNvSpPr>
            <p:nvPr/>
          </p:nvSpPr>
          <p:spPr bwMode="auto">
            <a:xfrm>
              <a:off x="3809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9" name="Rectangle 51"/>
            <p:cNvSpPr>
              <a:spLocks noChangeArrowheads="1"/>
            </p:cNvSpPr>
            <p:nvPr/>
          </p:nvSpPr>
          <p:spPr bwMode="auto">
            <a:xfrm>
              <a:off x="3758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0" name="Rectangle 52"/>
            <p:cNvSpPr>
              <a:spLocks noChangeArrowheads="1"/>
            </p:cNvSpPr>
            <p:nvPr/>
          </p:nvSpPr>
          <p:spPr bwMode="auto">
            <a:xfrm>
              <a:off x="360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1" name="Rectangle 53"/>
            <p:cNvSpPr>
              <a:spLocks noChangeArrowheads="1"/>
            </p:cNvSpPr>
            <p:nvPr/>
          </p:nvSpPr>
          <p:spPr bwMode="auto">
            <a:xfrm>
              <a:off x="3706" y="2050"/>
              <a:ext cx="27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2" name="Rectangle 54"/>
            <p:cNvSpPr>
              <a:spLocks noChangeArrowheads="1"/>
            </p:cNvSpPr>
            <p:nvPr/>
          </p:nvSpPr>
          <p:spPr bwMode="auto">
            <a:xfrm>
              <a:off x="3758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3" name="Rectangle 55"/>
            <p:cNvSpPr>
              <a:spLocks noChangeArrowheads="1"/>
            </p:cNvSpPr>
            <p:nvPr/>
          </p:nvSpPr>
          <p:spPr bwMode="auto">
            <a:xfrm>
              <a:off x="3809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4" name="Rectangle 56"/>
            <p:cNvSpPr>
              <a:spLocks noChangeArrowheads="1"/>
            </p:cNvSpPr>
            <p:nvPr/>
          </p:nvSpPr>
          <p:spPr bwMode="auto">
            <a:xfrm>
              <a:off x="3656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5" name="Rectangle 57"/>
            <p:cNvSpPr>
              <a:spLocks noChangeArrowheads="1"/>
            </p:cNvSpPr>
            <p:nvPr/>
          </p:nvSpPr>
          <p:spPr bwMode="auto">
            <a:xfrm>
              <a:off x="355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6" name="Rectangle 58"/>
            <p:cNvSpPr>
              <a:spLocks noChangeArrowheads="1"/>
            </p:cNvSpPr>
            <p:nvPr/>
          </p:nvSpPr>
          <p:spPr bwMode="auto">
            <a:xfrm>
              <a:off x="360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7" name="Rectangle 59"/>
            <p:cNvSpPr>
              <a:spLocks noChangeArrowheads="1"/>
            </p:cNvSpPr>
            <p:nvPr/>
          </p:nvSpPr>
          <p:spPr bwMode="auto">
            <a:xfrm>
              <a:off x="355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8" name="Freeform 60"/>
            <p:cNvSpPr>
              <a:spLocks/>
            </p:cNvSpPr>
            <p:nvPr/>
          </p:nvSpPr>
          <p:spPr bwMode="auto">
            <a:xfrm>
              <a:off x="3702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9" name="Freeform 61"/>
            <p:cNvSpPr>
              <a:spLocks/>
            </p:cNvSpPr>
            <p:nvPr/>
          </p:nvSpPr>
          <p:spPr bwMode="auto">
            <a:xfrm>
              <a:off x="3733" y="2045"/>
              <a:ext cx="4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0" name="Freeform 62"/>
            <p:cNvSpPr>
              <a:spLocks/>
            </p:cNvSpPr>
            <p:nvPr/>
          </p:nvSpPr>
          <p:spPr bwMode="auto">
            <a:xfrm>
              <a:off x="3753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1" name="Freeform 63"/>
            <p:cNvSpPr>
              <a:spLocks/>
            </p:cNvSpPr>
            <p:nvPr/>
          </p:nvSpPr>
          <p:spPr bwMode="auto">
            <a:xfrm>
              <a:off x="3783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2" name="Freeform 64"/>
            <p:cNvSpPr>
              <a:spLocks/>
            </p:cNvSpPr>
            <p:nvPr/>
          </p:nvSpPr>
          <p:spPr bwMode="auto">
            <a:xfrm>
              <a:off x="3804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3" name="Freeform 65"/>
            <p:cNvSpPr>
              <a:spLocks/>
            </p:cNvSpPr>
            <p:nvPr/>
          </p:nvSpPr>
          <p:spPr bwMode="auto">
            <a:xfrm>
              <a:off x="3834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4" name="Freeform 66"/>
            <p:cNvSpPr>
              <a:spLocks/>
            </p:cNvSpPr>
            <p:nvPr/>
          </p:nvSpPr>
          <p:spPr bwMode="auto">
            <a:xfrm>
              <a:off x="3753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5" name="Freeform 67"/>
            <p:cNvSpPr>
              <a:spLocks/>
            </p:cNvSpPr>
            <p:nvPr/>
          </p:nvSpPr>
          <p:spPr bwMode="auto">
            <a:xfrm>
              <a:off x="3783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6" name="Freeform 68"/>
            <p:cNvSpPr>
              <a:spLocks/>
            </p:cNvSpPr>
            <p:nvPr/>
          </p:nvSpPr>
          <p:spPr bwMode="auto">
            <a:xfrm>
              <a:off x="3804" y="2139"/>
              <a:ext cx="35" cy="73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7" name="Freeform 69"/>
            <p:cNvSpPr>
              <a:spLocks/>
            </p:cNvSpPr>
            <p:nvPr/>
          </p:nvSpPr>
          <p:spPr bwMode="auto">
            <a:xfrm>
              <a:off x="3834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8" name="Freeform 70"/>
            <p:cNvSpPr>
              <a:spLocks/>
            </p:cNvSpPr>
            <p:nvPr/>
          </p:nvSpPr>
          <p:spPr bwMode="auto">
            <a:xfrm>
              <a:off x="3651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9" name="Freeform 71"/>
            <p:cNvSpPr>
              <a:spLocks/>
            </p:cNvSpPr>
            <p:nvPr/>
          </p:nvSpPr>
          <p:spPr bwMode="auto">
            <a:xfrm>
              <a:off x="3651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0" name="Freeform 72"/>
            <p:cNvSpPr>
              <a:spLocks/>
            </p:cNvSpPr>
            <p:nvPr/>
          </p:nvSpPr>
          <p:spPr bwMode="auto">
            <a:xfrm>
              <a:off x="3600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1" name="Freeform 73"/>
            <p:cNvSpPr>
              <a:spLocks/>
            </p:cNvSpPr>
            <p:nvPr/>
          </p:nvSpPr>
          <p:spPr bwMode="auto">
            <a:xfrm>
              <a:off x="360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2" name="Freeform 74"/>
            <p:cNvSpPr>
              <a:spLocks/>
            </p:cNvSpPr>
            <p:nvPr/>
          </p:nvSpPr>
          <p:spPr bwMode="auto">
            <a:xfrm>
              <a:off x="3550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3" name="Freeform 75"/>
            <p:cNvSpPr>
              <a:spLocks/>
            </p:cNvSpPr>
            <p:nvPr/>
          </p:nvSpPr>
          <p:spPr bwMode="auto">
            <a:xfrm>
              <a:off x="355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4" name="Freeform 76"/>
            <p:cNvSpPr>
              <a:spLocks/>
            </p:cNvSpPr>
            <p:nvPr/>
          </p:nvSpPr>
          <p:spPr bwMode="auto">
            <a:xfrm>
              <a:off x="3600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5" name="Freeform 77"/>
            <p:cNvSpPr>
              <a:spLocks/>
            </p:cNvSpPr>
            <p:nvPr/>
          </p:nvSpPr>
          <p:spPr bwMode="auto">
            <a:xfrm>
              <a:off x="360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6" name="Freeform 78"/>
            <p:cNvSpPr>
              <a:spLocks/>
            </p:cNvSpPr>
            <p:nvPr/>
          </p:nvSpPr>
          <p:spPr bwMode="auto">
            <a:xfrm>
              <a:off x="3550" y="2139"/>
              <a:ext cx="35" cy="73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7" name="Freeform 79"/>
            <p:cNvSpPr>
              <a:spLocks/>
            </p:cNvSpPr>
            <p:nvPr/>
          </p:nvSpPr>
          <p:spPr bwMode="auto">
            <a:xfrm>
              <a:off x="355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8" name="Rectangle 80"/>
            <p:cNvSpPr>
              <a:spLocks noChangeArrowheads="1"/>
            </p:cNvSpPr>
            <p:nvPr/>
          </p:nvSpPr>
          <p:spPr bwMode="auto">
            <a:xfrm>
              <a:off x="3702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9" name="Rectangle 81"/>
            <p:cNvSpPr>
              <a:spLocks noChangeArrowheads="1"/>
            </p:cNvSpPr>
            <p:nvPr/>
          </p:nvSpPr>
          <p:spPr bwMode="auto">
            <a:xfrm>
              <a:off x="3753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0" name="Rectangle 82"/>
            <p:cNvSpPr>
              <a:spLocks noChangeArrowheads="1"/>
            </p:cNvSpPr>
            <p:nvPr/>
          </p:nvSpPr>
          <p:spPr bwMode="auto">
            <a:xfrm>
              <a:off x="3804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1" name="Rectangle 83"/>
            <p:cNvSpPr>
              <a:spLocks noChangeArrowheads="1"/>
            </p:cNvSpPr>
            <p:nvPr/>
          </p:nvSpPr>
          <p:spPr bwMode="auto">
            <a:xfrm>
              <a:off x="3651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2" name="Rectangle 84"/>
            <p:cNvSpPr>
              <a:spLocks noChangeArrowheads="1"/>
            </p:cNvSpPr>
            <p:nvPr/>
          </p:nvSpPr>
          <p:spPr bwMode="auto">
            <a:xfrm>
              <a:off x="360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3" name="Rectangle 85"/>
            <p:cNvSpPr>
              <a:spLocks noChangeArrowheads="1"/>
            </p:cNvSpPr>
            <p:nvPr/>
          </p:nvSpPr>
          <p:spPr bwMode="auto">
            <a:xfrm>
              <a:off x="355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4" name="Freeform 86"/>
            <p:cNvSpPr>
              <a:spLocks/>
            </p:cNvSpPr>
            <p:nvPr/>
          </p:nvSpPr>
          <p:spPr bwMode="auto">
            <a:xfrm>
              <a:off x="3640" y="2048"/>
              <a:ext cx="6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Овальная выноска 1"/>
          <p:cNvSpPr/>
          <p:nvPr/>
        </p:nvSpPr>
        <p:spPr>
          <a:xfrm>
            <a:off x="4897438" y="2901950"/>
            <a:ext cx="1671637" cy="438150"/>
          </a:xfrm>
          <a:prstGeom prst="wedgeEllipseCallout">
            <a:avLst>
              <a:gd name="adj1" fmla="val -115291"/>
              <a:gd name="adj2" fmla="val 293165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Дом отдыха «Валдай»</a:t>
            </a:r>
          </a:p>
        </p:txBody>
      </p:sp>
      <p:sp>
        <p:nvSpPr>
          <p:cNvPr id="347" name="Овальная выноска 346"/>
          <p:cNvSpPr/>
          <p:nvPr/>
        </p:nvSpPr>
        <p:spPr>
          <a:xfrm>
            <a:off x="441325" y="3941763"/>
            <a:ext cx="1670050" cy="644525"/>
          </a:xfrm>
          <a:prstGeom prst="wedgeEllipseCallout">
            <a:avLst>
              <a:gd name="adj1" fmla="val 39731"/>
              <a:gd name="adj2" fmla="val 16476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ГОБУЗ «Валдайская центральная районная больница»</a:t>
            </a:r>
          </a:p>
        </p:txBody>
      </p:sp>
      <p:sp>
        <p:nvSpPr>
          <p:cNvPr id="348" name="Овальная выноска 347"/>
          <p:cNvSpPr/>
          <p:nvPr/>
        </p:nvSpPr>
        <p:spPr>
          <a:xfrm>
            <a:off x="3108325" y="4787900"/>
            <a:ext cx="1671638" cy="723900"/>
          </a:xfrm>
          <a:prstGeom prst="wedgeEllipseCallout">
            <a:avLst>
              <a:gd name="adj1" fmla="val -116390"/>
              <a:gd name="adj2" fmla="val 2567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Спец. Мед. Центр для оказания медпомощи пострадавшим в ДТП на М 10</a:t>
            </a:r>
          </a:p>
        </p:txBody>
      </p:sp>
      <p:grpSp>
        <p:nvGrpSpPr>
          <p:cNvPr id="22545" name="Group 250"/>
          <p:cNvGrpSpPr>
            <a:grpSpLocks/>
          </p:cNvGrpSpPr>
          <p:nvPr/>
        </p:nvGrpSpPr>
        <p:grpSpPr bwMode="auto">
          <a:xfrm>
            <a:off x="625475" y="2193925"/>
            <a:ext cx="269875" cy="204788"/>
            <a:chOff x="3515" y="1996"/>
            <a:chExt cx="342" cy="265"/>
          </a:xfrm>
        </p:grpSpPr>
        <p:sp>
          <p:nvSpPr>
            <p:cNvPr id="22627" name="Freeform 251"/>
            <p:cNvSpPr>
              <a:spLocks/>
            </p:cNvSpPr>
            <p:nvPr/>
          </p:nvSpPr>
          <p:spPr bwMode="auto">
            <a:xfrm>
              <a:off x="3515" y="2234"/>
              <a:ext cx="22" cy="27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Freeform 252"/>
            <p:cNvSpPr>
              <a:spLocks/>
            </p:cNvSpPr>
            <p:nvPr/>
          </p:nvSpPr>
          <p:spPr bwMode="auto">
            <a:xfrm>
              <a:off x="3537" y="2009"/>
              <a:ext cx="314" cy="252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9" name="Rectangle 253"/>
            <p:cNvSpPr>
              <a:spLocks noChangeArrowheads="1"/>
            </p:cNvSpPr>
            <p:nvPr/>
          </p:nvSpPr>
          <p:spPr bwMode="auto">
            <a:xfrm>
              <a:off x="3738" y="2127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Rectangle 254"/>
            <p:cNvSpPr>
              <a:spLocks noChangeArrowheads="1"/>
            </p:cNvSpPr>
            <p:nvPr/>
          </p:nvSpPr>
          <p:spPr bwMode="auto">
            <a:xfrm>
              <a:off x="3729" y="2138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Rectangle 255"/>
            <p:cNvSpPr>
              <a:spLocks noChangeArrowheads="1"/>
            </p:cNvSpPr>
            <p:nvPr/>
          </p:nvSpPr>
          <p:spPr bwMode="auto">
            <a:xfrm>
              <a:off x="3795" y="21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Rectangle 256"/>
            <p:cNvSpPr>
              <a:spLocks noChangeArrowheads="1"/>
            </p:cNvSpPr>
            <p:nvPr/>
          </p:nvSpPr>
          <p:spPr bwMode="auto">
            <a:xfrm>
              <a:off x="3786" y="2127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Rectangle 257"/>
            <p:cNvSpPr>
              <a:spLocks noChangeArrowheads="1"/>
            </p:cNvSpPr>
            <p:nvPr/>
          </p:nvSpPr>
          <p:spPr bwMode="auto">
            <a:xfrm>
              <a:off x="3786" y="210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4" name="Rectangle 258"/>
            <p:cNvSpPr>
              <a:spLocks noChangeArrowheads="1"/>
            </p:cNvSpPr>
            <p:nvPr/>
          </p:nvSpPr>
          <p:spPr bwMode="auto">
            <a:xfrm>
              <a:off x="3537" y="2125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5" name="Rectangle 259"/>
            <p:cNvSpPr>
              <a:spLocks noChangeArrowheads="1"/>
            </p:cNvSpPr>
            <p:nvPr/>
          </p:nvSpPr>
          <p:spPr bwMode="auto">
            <a:xfrm>
              <a:off x="3537" y="2113"/>
              <a:ext cx="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Rectangle 260"/>
            <p:cNvSpPr>
              <a:spLocks noChangeArrowheads="1"/>
            </p:cNvSpPr>
            <p:nvPr/>
          </p:nvSpPr>
          <p:spPr bwMode="auto">
            <a:xfrm>
              <a:off x="3537" y="2136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7" name="Rectangle 261"/>
            <p:cNvSpPr>
              <a:spLocks noChangeArrowheads="1"/>
            </p:cNvSpPr>
            <p:nvPr/>
          </p:nvSpPr>
          <p:spPr bwMode="auto">
            <a:xfrm>
              <a:off x="3621" y="212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Rectangle 262"/>
            <p:cNvSpPr>
              <a:spLocks noChangeArrowheads="1"/>
            </p:cNvSpPr>
            <p:nvPr/>
          </p:nvSpPr>
          <p:spPr bwMode="auto">
            <a:xfrm>
              <a:off x="3610" y="2136"/>
              <a:ext cx="20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Rectangle 263"/>
            <p:cNvSpPr>
              <a:spLocks noChangeArrowheads="1"/>
            </p:cNvSpPr>
            <p:nvPr/>
          </p:nvSpPr>
          <p:spPr bwMode="auto">
            <a:xfrm>
              <a:off x="3537" y="2210"/>
              <a:ext cx="20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0" name="Rectangle 264"/>
            <p:cNvSpPr>
              <a:spLocks noChangeArrowheads="1"/>
            </p:cNvSpPr>
            <p:nvPr/>
          </p:nvSpPr>
          <p:spPr bwMode="auto">
            <a:xfrm>
              <a:off x="3537" y="2199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Rectangle 265"/>
            <p:cNvSpPr>
              <a:spLocks noChangeArrowheads="1"/>
            </p:cNvSpPr>
            <p:nvPr/>
          </p:nvSpPr>
          <p:spPr bwMode="auto">
            <a:xfrm>
              <a:off x="3537" y="2222"/>
              <a:ext cx="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Rectangle 266"/>
            <p:cNvSpPr>
              <a:spLocks noChangeArrowheads="1"/>
            </p:cNvSpPr>
            <p:nvPr/>
          </p:nvSpPr>
          <p:spPr bwMode="auto">
            <a:xfrm>
              <a:off x="3621" y="2210"/>
              <a:ext cx="1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Rectangle 267"/>
            <p:cNvSpPr>
              <a:spLocks noChangeArrowheads="1"/>
            </p:cNvSpPr>
            <p:nvPr/>
          </p:nvSpPr>
          <p:spPr bwMode="auto">
            <a:xfrm>
              <a:off x="3610" y="2222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Freeform 268"/>
            <p:cNvSpPr>
              <a:spLocks/>
            </p:cNvSpPr>
            <p:nvPr/>
          </p:nvSpPr>
          <p:spPr bwMode="auto">
            <a:xfrm>
              <a:off x="3659" y="2125"/>
              <a:ext cx="71" cy="20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Freeform 269"/>
            <p:cNvSpPr>
              <a:spLocks/>
            </p:cNvSpPr>
            <p:nvPr/>
          </p:nvSpPr>
          <p:spPr bwMode="auto">
            <a:xfrm>
              <a:off x="3545" y="1996"/>
              <a:ext cx="298" cy="33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Rectangle 270"/>
            <p:cNvSpPr>
              <a:spLocks noChangeArrowheads="1"/>
            </p:cNvSpPr>
            <p:nvPr/>
          </p:nvSpPr>
          <p:spPr bwMode="auto">
            <a:xfrm>
              <a:off x="3843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Rectangle 271"/>
            <p:cNvSpPr>
              <a:spLocks noChangeArrowheads="1"/>
            </p:cNvSpPr>
            <p:nvPr/>
          </p:nvSpPr>
          <p:spPr bwMode="auto">
            <a:xfrm>
              <a:off x="3531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Rectangle 272"/>
            <p:cNvSpPr>
              <a:spLocks noChangeArrowheads="1"/>
            </p:cNvSpPr>
            <p:nvPr/>
          </p:nvSpPr>
          <p:spPr bwMode="auto">
            <a:xfrm>
              <a:off x="3660" y="2145"/>
              <a:ext cx="69" cy="7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Rectangle 273"/>
            <p:cNvSpPr>
              <a:spLocks noChangeArrowheads="1"/>
            </p:cNvSpPr>
            <p:nvPr/>
          </p:nvSpPr>
          <p:spPr bwMode="auto">
            <a:xfrm>
              <a:off x="3660" y="2220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Rectangle 274"/>
            <p:cNvSpPr>
              <a:spLocks noChangeArrowheads="1"/>
            </p:cNvSpPr>
            <p:nvPr/>
          </p:nvSpPr>
          <p:spPr bwMode="auto">
            <a:xfrm>
              <a:off x="3660" y="2234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Rectangle 275"/>
            <p:cNvSpPr>
              <a:spLocks noChangeArrowheads="1"/>
            </p:cNvSpPr>
            <p:nvPr/>
          </p:nvSpPr>
          <p:spPr bwMode="auto">
            <a:xfrm>
              <a:off x="3660" y="2247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Rectangle 276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Rectangle 277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4" name="Rectangle 278"/>
            <p:cNvSpPr>
              <a:spLocks noChangeArrowheads="1"/>
            </p:cNvSpPr>
            <p:nvPr/>
          </p:nvSpPr>
          <p:spPr bwMode="auto">
            <a:xfrm>
              <a:off x="3663" y="2150"/>
              <a:ext cx="30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5" name="Rectangle 279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6" name="Rectangle 280"/>
            <p:cNvSpPr>
              <a:spLocks noChangeArrowheads="1"/>
            </p:cNvSpPr>
            <p:nvPr/>
          </p:nvSpPr>
          <p:spPr bwMode="auto">
            <a:xfrm>
              <a:off x="3729" y="2203"/>
              <a:ext cx="16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7" name="Rectangle 281"/>
            <p:cNvSpPr>
              <a:spLocks noChangeArrowheads="1"/>
            </p:cNvSpPr>
            <p:nvPr/>
          </p:nvSpPr>
          <p:spPr bwMode="auto">
            <a:xfrm>
              <a:off x="3643" y="2203"/>
              <a:ext cx="17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8" name="Rectangle 282"/>
            <p:cNvSpPr>
              <a:spLocks noChangeArrowheads="1"/>
            </p:cNvSpPr>
            <p:nvPr/>
          </p:nvSpPr>
          <p:spPr bwMode="auto">
            <a:xfrm>
              <a:off x="3660" y="2223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9" name="Rectangle 283"/>
            <p:cNvSpPr>
              <a:spLocks noChangeArrowheads="1"/>
            </p:cNvSpPr>
            <p:nvPr/>
          </p:nvSpPr>
          <p:spPr bwMode="auto">
            <a:xfrm>
              <a:off x="3660" y="2237"/>
              <a:ext cx="69" cy="10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0" name="Rectangle 284"/>
            <p:cNvSpPr>
              <a:spLocks noChangeArrowheads="1"/>
            </p:cNvSpPr>
            <p:nvPr/>
          </p:nvSpPr>
          <p:spPr bwMode="auto">
            <a:xfrm>
              <a:off x="3660" y="2250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1" name="Rectangle 285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2" name="Rectangle 286"/>
            <p:cNvSpPr>
              <a:spLocks noChangeArrowheads="1"/>
            </p:cNvSpPr>
            <p:nvPr/>
          </p:nvSpPr>
          <p:spPr bwMode="auto">
            <a:xfrm>
              <a:off x="3663" y="2191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3" name="Rectangle 287"/>
            <p:cNvSpPr>
              <a:spLocks noChangeArrowheads="1"/>
            </p:cNvSpPr>
            <p:nvPr/>
          </p:nvSpPr>
          <p:spPr bwMode="auto">
            <a:xfrm>
              <a:off x="3696" y="2178"/>
              <a:ext cx="6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4" name="Rectangle 288"/>
            <p:cNvSpPr>
              <a:spLocks noChangeArrowheads="1"/>
            </p:cNvSpPr>
            <p:nvPr/>
          </p:nvSpPr>
          <p:spPr bwMode="auto">
            <a:xfrm>
              <a:off x="3686" y="2178"/>
              <a:ext cx="7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5" name="Rectangle 289"/>
            <p:cNvSpPr>
              <a:spLocks noChangeArrowheads="1"/>
            </p:cNvSpPr>
            <p:nvPr/>
          </p:nvSpPr>
          <p:spPr bwMode="auto">
            <a:xfrm>
              <a:off x="3696" y="2197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6" name="Rectangle 290"/>
            <p:cNvSpPr>
              <a:spLocks noChangeArrowheads="1"/>
            </p:cNvSpPr>
            <p:nvPr/>
          </p:nvSpPr>
          <p:spPr bwMode="auto">
            <a:xfrm>
              <a:off x="3663" y="2197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7" name="Rectangle 291"/>
            <p:cNvSpPr>
              <a:spLocks noChangeArrowheads="1"/>
            </p:cNvSpPr>
            <p:nvPr/>
          </p:nvSpPr>
          <p:spPr bwMode="auto">
            <a:xfrm>
              <a:off x="3729" y="2233"/>
              <a:ext cx="16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8" name="Rectangle 292"/>
            <p:cNvSpPr>
              <a:spLocks noChangeArrowheads="1"/>
            </p:cNvSpPr>
            <p:nvPr/>
          </p:nvSpPr>
          <p:spPr bwMode="auto">
            <a:xfrm>
              <a:off x="3643" y="2233"/>
              <a:ext cx="17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9" name="Rectangle 293"/>
            <p:cNvSpPr>
              <a:spLocks noChangeArrowheads="1"/>
            </p:cNvSpPr>
            <p:nvPr/>
          </p:nvSpPr>
          <p:spPr bwMode="auto">
            <a:xfrm>
              <a:off x="3809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0" name="Rectangle 294"/>
            <p:cNvSpPr>
              <a:spLocks noChangeArrowheads="1"/>
            </p:cNvSpPr>
            <p:nvPr/>
          </p:nvSpPr>
          <p:spPr bwMode="auto">
            <a:xfrm>
              <a:off x="3758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1" name="Rectangle 295"/>
            <p:cNvSpPr>
              <a:spLocks noChangeArrowheads="1"/>
            </p:cNvSpPr>
            <p:nvPr/>
          </p:nvSpPr>
          <p:spPr bwMode="auto">
            <a:xfrm>
              <a:off x="360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2" name="Rectangle 296"/>
            <p:cNvSpPr>
              <a:spLocks noChangeArrowheads="1"/>
            </p:cNvSpPr>
            <p:nvPr/>
          </p:nvSpPr>
          <p:spPr bwMode="auto">
            <a:xfrm>
              <a:off x="3706" y="2050"/>
              <a:ext cx="27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3" name="Rectangle 297"/>
            <p:cNvSpPr>
              <a:spLocks noChangeArrowheads="1"/>
            </p:cNvSpPr>
            <p:nvPr/>
          </p:nvSpPr>
          <p:spPr bwMode="auto">
            <a:xfrm>
              <a:off x="3758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4" name="Rectangle 298"/>
            <p:cNvSpPr>
              <a:spLocks noChangeArrowheads="1"/>
            </p:cNvSpPr>
            <p:nvPr/>
          </p:nvSpPr>
          <p:spPr bwMode="auto">
            <a:xfrm>
              <a:off x="3809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5" name="Rectangle 299"/>
            <p:cNvSpPr>
              <a:spLocks noChangeArrowheads="1"/>
            </p:cNvSpPr>
            <p:nvPr/>
          </p:nvSpPr>
          <p:spPr bwMode="auto">
            <a:xfrm>
              <a:off x="3656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6" name="Rectangle 300"/>
            <p:cNvSpPr>
              <a:spLocks noChangeArrowheads="1"/>
            </p:cNvSpPr>
            <p:nvPr/>
          </p:nvSpPr>
          <p:spPr bwMode="auto">
            <a:xfrm>
              <a:off x="355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7" name="Rectangle 301"/>
            <p:cNvSpPr>
              <a:spLocks noChangeArrowheads="1"/>
            </p:cNvSpPr>
            <p:nvPr/>
          </p:nvSpPr>
          <p:spPr bwMode="auto">
            <a:xfrm>
              <a:off x="360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8" name="Rectangle 302"/>
            <p:cNvSpPr>
              <a:spLocks noChangeArrowheads="1"/>
            </p:cNvSpPr>
            <p:nvPr/>
          </p:nvSpPr>
          <p:spPr bwMode="auto">
            <a:xfrm>
              <a:off x="355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9" name="Freeform 303"/>
            <p:cNvSpPr>
              <a:spLocks/>
            </p:cNvSpPr>
            <p:nvPr/>
          </p:nvSpPr>
          <p:spPr bwMode="auto">
            <a:xfrm>
              <a:off x="3702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0" name="Freeform 304"/>
            <p:cNvSpPr>
              <a:spLocks/>
            </p:cNvSpPr>
            <p:nvPr/>
          </p:nvSpPr>
          <p:spPr bwMode="auto">
            <a:xfrm>
              <a:off x="3733" y="2045"/>
              <a:ext cx="4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1" name="Freeform 305"/>
            <p:cNvSpPr>
              <a:spLocks/>
            </p:cNvSpPr>
            <p:nvPr/>
          </p:nvSpPr>
          <p:spPr bwMode="auto">
            <a:xfrm>
              <a:off x="3753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2" name="Freeform 306"/>
            <p:cNvSpPr>
              <a:spLocks/>
            </p:cNvSpPr>
            <p:nvPr/>
          </p:nvSpPr>
          <p:spPr bwMode="auto">
            <a:xfrm>
              <a:off x="3783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3" name="Freeform 307"/>
            <p:cNvSpPr>
              <a:spLocks/>
            </p:cNvSpPr>
            <p:nvPr/>
          </p:nvSpPr>
          <p:spPr bwMode="auto">
            <a:xfrm>
              <a:off x="3804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4" name="Freeform 308"/>
            <p:cNvSpPr>
              <a:spLocks/>
            </p:cNvSpPr>
            <p:nvPr/>
          </p:nvSpPr>
          <p:spPr bwMode="auto">
            <a:xfrm>
              <a:off x="3834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5" name="Freeform 309"/>
            <p:cNvSpPr>
              <a:spLocks/>
            </p:cNvSpPr>
            <p:nvPr/>
          </p:nvSpPr>
          <p:spPr bwMode="auto">
            <a:xfrm>
              <a:off x="3753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6" name="Freeform 310"/>
            <p:cNvSpPr>
              <a:spLocks/>
            </p:cNvSpPr>
            <p:nvPr/>
          </p:nvSpPr>
          <p:spPr bwMode="auto">
            <a:xfrm>
              <a:off x="3783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7" name="Freeform 311"/>
            <p:cNvSpPr>
              <a:spLocks/>
            </p:cNvSpPr>
            <p:nvPr/>
          </p:nvSpPr>
          <p:spPr bwMode="auto">
            <a:xfrm>
              <a:off x="3804" y="2139"/>
              <a:ext cx="35" cy="73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8" name="Freeform 312"/>
            <p:cNvSpPr>
              <a:spLocks/>
            </p:cNvSpPr>
            <p:nvPr/>
          </p:nvSpPr>
          <p:spPr bwMode="auto">
            <a:xfrm>
              <a:off x="3834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9" name="Freeform 313"/>
            <p:cNvSpPr>
              <a:spLocks/>
            </p:cNvSpPr>
            <p:nvPr/>
          </p:nvSpPr>
          <p:spPr bwMode="auto">
            <a:xfrm>
              <a:off x="3651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0" name="Freeform 314"/>
            <p:cNvSpPr>
              <a:spLocks/>
            </p:cNvSpPr>
            <p:nvPr/>
          </p:nvSpPr>
          <p:spPr bwMode="auto">
            <a:xfrm>
              <a:off x="3651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1" name="Freeform 315"/>
            <p:cNvSpPr>
              <a:spLocks/>
            </p:cNvSpPr>
            <p:nvPr/>
          </p:nvSpPr>
          <p:spPr bwMode="auto">
            <a:xfrm>
              <a:off x="3600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2" name="Freeform 316"/>
            <p:cNvSpPr>
              <a:spLocks/>
            </p:cNvSpPr>
            <p:nvPr/>
          </p:nvSpPr>
          <p:spPr bwMode="auto">
            <a:xfrm>
              <a:off x="360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3" name="Freeform 317"/>
            <p:cNvSpPr>
              <a:spLocks/>
            </p:cNvSpPr>
            <p:nvPr/>
          </p:nvSpPr>
          <p:spPr bwMode="auto">
            <a:xfrm>
              <a:off x="3550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4" name="Freeform 318"/>
            <p:cNvSpPr>
              <a:spLocks/>
            </p:cNvSpPr>
            <p:nvPr/>
          </p:nvSpPr>
          <p:spPr bwMode="auto">
            <a:xfrm>
              <a:off x="355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5" name="Freeform 319"/>
            <p:cNvSpPr>
              <a:spLocks/>
            </p:cNvSpPr>
            <p:nvPr/>
          </p:nvSpPr>
          <p:spPr bwMode="auto">
            <a:xfrm>
              <a:off x="3600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6" name="Freeform 320"/>
            <p:cNvSpPr>
              <a:spLocks/>
            </p:cNvSpPr>
            <p:nvPr/>
          </p:nvSpPr>
          <p:spPr bwMode="auto">
            <a:xfrm>
              <a:off x="360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7" name="Freeform 321"/>
            <p:cNvSpPr>
              <a:spLocks/>
            </p:cNvSpPr>
            <p:nvPr/>
          </p:nvSpPr>
          <p:spPr bwMode="auto">
            <a:xfrm>
              <a:off x="3550" y="2139"/>
              <a:ext cx="35" cy="73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8" name="Freeform 322"/>
            <p:cNvSpPr>
              <a:spLocks/>
            </p:cNvSpPr>
            <p:nvPr/>
          </p:nvSpPr>
          <p:spPr bwMode="auto">
            <a:xfrm>
              <a:off x="355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9" name="Rectangle 323"/>
            <p:cNvSpPr>
              <a:spLocks noChangeArrowheads="1"/>
            </p:cNvSpPr>
            <p:nvPr/>
          </p:nvSpPr>
          <p:spPr bwMode="auto">
            <a:xfrm>
              <a:off x="3702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0" name="Rectangle 324"/>
            <p:cNvSpPr>
              <a:spLocks noChangeArrowheads="1"/>
            </p:cNvSpPr>
            <p:nvPr/>
          </p:nvSpPr>
          <p:spPr bwMode="auto">
            <a:xfrm>
              <a:off x="3753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1" name="Rectangle 325"/>
            <p:cNvSpPr>
              <a:spLocks noChangeArrowheads="1"/>
            </p:cNvSpPr>
            <p:nvPr/>
          </p:nvSpPr>
          <p:spPr bwMode="auto">
            <a:xfrm>
              <a:off x="3804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2" name="Rectangle 326"/>
            <p:cNvSpPr>
              <a:spLocks noChangeArrowheads="1"/>
            </p:cNvSpPr>
            <p:nvPr/>
          </p:nvSpPr>
          <p:spPr bwMode="auto">
            <a:xfrm>
              <a:off x="3651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3" name="Rectangle 327"/>
            <p:cNvSpPr>
              <a:spLocks noChangeArrowheads="1"/>
            </p:cNvSpPr>
            <p:nvPr/>
          </p:nvSpPr>
          <p:spPr bwMode="auto">
            <a:xfrm>
              <a:off x="360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4" name="Rectangle 328"/>
            <p:cNvSpPr>
              <a:spLocks noChangeArrowheads="1"/>
            </p:cNvSpPr>
            <p:nvPr/>
          </p:nvSpPr>
          <p:spPr bwMode="auto">
            <a:xfrm>
              <a:off x="355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5" name="Freeform 329"/>
            <p:cNvSpPr>
              <a:spLocks/>
            </p:cNvSpPr>
            <p:nvPr/>
          </p:nvSpPr>
          <p:spPr bwMode="auto">
            <a:xfrm>
              <a:off x="3640" y="2048"/>
              <a:ext cx="6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6" name="Group 250"/>
          <p:cNvGrpSpPr>
            <a:grpSpLocks/>
          </p:cNvGrpSpPr>
          <p:nvPr/>
        </p:nvGrpSpPr>
        <p:grpSpPr bwMode="auto">
          <a:xfrm>
            <a:off x="5357813" y="6553200"/>
            <a:ext cx="271462" cy="203200"/>
            <a:chOff x="3515" y="1996"/>
            <a:chExt cx="342" cy="265"/>
          </a:xfrm>
        </p:grpSpPr>
        <p:sp>
          <p:nvSpPr>
            <p:cNvPr id="22548" name="Freeform 251"/>
            <p:cNvSpPr>
              <a:spLocks/>
            </p:cNvSpPr>
            <p:nvPr/>
          </p:nvSpPr>
          <p:spPr bwMode="auto">
            <a:xfrm>
              <a:off x="3515" y="2234"/>
              <a:ext cx="22" cy="27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252"/>
            <p:cNvSpPr>
              <a:spLocks/>
            </p:cNvSpPr>
            <p:nvPr/>
          </p:nvSpPr>
          <p:spPr bwMode="auto">
            <a:xfrm>
              <a:off x="3537" y="2009"/>
              <a:ext cx="314" cy="252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Rectangle 253"/>
            <p:cNvSpPr>
              <a:spLocks noChangeArrowheads="1"/>
            </p:cNvSpPr>
            <p:nvPr/>
          </p:nvSpPr>
          <p:spPr bwMode="auto">
            <a:xfrm>
              <a:off x="3738" y="2127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Rectangle 254"/>
            <p:cNvSpPr>
              <a:spLocks noChangeArrowheads="1"/>
            </p:cNvSpPr>
            <p:nvPr/>
          </p:nvSpPr>
          <p:spPr bwMode="auto">
            <a:xfrm>
              <a:off x="3729" y="2138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Rectangle 255"/>
            <p:cNvSpPr>
              <a:spLocks noChangeArrowheads="1"/>
            </p:cNvSpPr>
            <p:nvPr/>
          </p:nvSpPr>
          <p:spPr bwMode="auto">
            <a:xfrm>
              <a:off x="3795" y="21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Rectangle 256"/>
            <p:cNvSpPr>
              <a:spLocks noChangeArrowheads="1"/>
            </p:cNvSpPr>
            <p:nvPr/>
          </p:nvSpPr>
          <p:spPr bwMode="auto">
            <a:xfrm>
              <a:off x="3786" y="2127"/>
              <a:ext cx="1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Rectangle 257"/>
            <p:cNvSpPr>
              <a:spLocks noChangeArrowheads="1"/>
            </p:cNvSpPr>
            <p:nvPr/>
          </p:nvSpPr>
          <p:spPr bwMode="auto">
            <a:xfrm>
              <a:off x="3786" y="210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Rectangle 258"/>
            <p:cNvSpPr>
              <a:spLocks noChangeArrowheads="1"/>
            </p:cNvSpPr>
            <p:nvPr/>
          </p:nvSpPr>
          <p:spPr bwMode="auto">
            <a:xfrm>
              <a:off x="3537" y="2125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Rectangle 259"/>
            <p:cNvSpPr>
              <a:spLocks noChangeArrowheads="1"/>
            </p:cNvSpPr>
            <p:nvPr/>
          </p:nvSpPr>
          <p:spPr bwMode="auto">
            <a:xfrm>
              <a:off x="3537" y="2113"/>
              <a:ext cx="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Rectangle 260"/>
            <p:cNvSpPr>
              <a:spLocks noChangeArrowheads="1"/>
            </p:cNvSpPr>
            <p:nvPr/>
          </p:nvSpPr>
          <p:spPr bwMode="auto">
            <a:xfrm>
              <a:off x="3537" y="2136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Rectangle 261"/>
            <p:cNvSpPr>
              <a:spLocks noChangeArrowheads="1"/>
            </p:cNvSpPr>
            <p:nvPr/>
          </p:nvSpPr>
          <p:spPr bwMode="auto">
            <a:xfrm>
              <a:off x="3621" y="2125"/>
              <a:ext cx="1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Rectangle 262"/>
            <p:cNvSpPr>
              <a:spLocks noChangeArrowheads="1"/>
            </p:cNvSpPr>
            <p:nvPr/>
          </p:nvSpPr>
          <p:spPr bwMode="auto">
            <a:xfrm>
              <a:off x="3610" y="2136"/>
              <a:ext cx="20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Rectangle 263"/>
            <p:cNvSpPr>
              <a:spLocks noChangeArrowheads="1"/>
            </p:cNvSpPr>
            <p:nvPr/>
          </p:nvSpPr>
          <p:spPr bwMode="auto">
            <a:xfrm>
              <a:off x="3537" y="2210"/>
              <a:ext cx="20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Rectangle 264"/>
            <p:cNvSpPr>
              <a:spLocks noChangeArrowheads="1"/>
            </p:cNvSpPr>
            <p:nvPr/>
          </p:nvSpPr>
          <p:spPr bwMode="auto">
            <a:xfrm>
              <a:off x="3537" y="2199"/>
              <a:ext cx="9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Rectangle 265"/>
            <p:cNvSpPr>
              <a:spLocks noChangeArrowheads="1"/>
            </p:cNvSpPr>
            <p:nvPr/>
          </p:nvSpPr>
          <p:spPr bwMode="auto">
            <a:xfrm>
              <a:off x="3537" y="2222"/>
              <a:ext cx="9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Rectangle 266"/>
            <p:cNvSpPr>
              <a:spLocks noChangeArrowheads="1"/>
            </p:cNvSpPr>
            <p:nvPr/>
          </p:nvSpPr>
          <p:spPr bwMode="auto">
            <a:xfrm>
              <a:off x="3621" y="2210"/>
              <a:ext cx="19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Rectangle 267"/>
            <p:cNvSpPr>
              <a:spLocks noChangeArrowheads="1"/>
            </p:cNvSpPr>
            <p:nvPr/>
          </p:nvSpPr>
          <p:spPr bwMode="auto">
            <a:xfrm>
              <a:off x="3610" y="2222"/>
              <a:ext cx="20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268"/>
            <p:cNvSpPr>
              <a:spLocks/>
            </p:cNvSpPr>
            <p:nvPr/>
          </p:nvSpPr>
          <p:spPr bwMode="auto">
            <a:xfrm>
              <a:off x="3659" y="2125"/>
              <a:ext cx="71" cy="20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269"/>
            <p:cNvSpPr>
              <a:spLocks/>
            </p:cNvSpPr>
            <p:nvPr/>
          </p:nvSpPr>
          <p:spPr bwMode="auto">
            <a:xfrm>
              <a:off x="3545" y="1996"/>
              <a:ext cx="298" cy="33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Rectangle 270"/>
            <p:cNvSpPr>
              <a:spLocks noChangeArrowheads="1"/>
            </p:cNvSpPr>
            <p:nvPr/>
          </p:nvSpPr>
          <p:spPr bwMode="auto">
            <a:xfrm>
              <a:off x="3843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Rectangle 271"/>
            <p:cNvSpPr>
              <a:spLocks noChangeArrowheads="1"/>
            </p:cNvSpPr>
            <p:nvPr/>
          </p:nvSpPr>
          <p:spPr bwMode="auto">
            <a:xfrm>
              <a:off x="3531" y="2016"/>
              <a:ext cx="14" cy="2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Rectangle 272"/>
            <p:cNvSpPr>
              <a:spLocks noChangeArrowheads="1"/>
            </p:cNvSpPr>
            <p:nvPr/>
          </p:nvSpPr>
          <p:spPr bwMode="auto">
            <a:xfrm>
              <a:off x="3660" y="2145"/>
              <a:ext cx="69" cy="7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Rectangle 273"/>
            <p:cNvSpPr>
              <a:spLocks noChangeArrowheads="1"/>
            </p:cNvSpPr>
            <p:nvPr/>
          </p:nvSpPr>
          <p:spPr bwMode="auto">
            <a:xfrm>
              <a:off x="3660" y="2220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Rectangle 274"/>
            <p:cNvSpPr>
              <a:spLocks noChangeArrowheads="1"/>
            </p:cNvSpPr>
            <p:nvPr/>
          </p:nvSpPr>
          <p:spPr bwMode="auto">
            <a:xfrm>
              <a:off x="3660" y="2234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Rectangle 275"/>
            <p:cNvSpPr>
              <a:spLocks noChangeArrowheads="1"/>
            </p:cNvSpPr>
            <p:nvPr/>
          </p:nvSpPr>
          <p:spPr bwMode="auto">
            <a:xfrm>
              <a:off x="3660" y="2247"/>
              <a:ext cx="69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Rectangle 276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Rectangle 277"/>
            <p:cNvSpPr>
              <a:spLocks noChangeArrowheads="1"/>
            </p:cNvSpPr>
            <p:nvPr/>
          </p:nvSpPr>
          <p:spPr bwMode="auto">
            <a:xfrm>
              <a:off x="3696" y="2150"/>
              <a:ext cx="29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Rectangle 278"/>
            <p:cNvSpPr>
              <a:spLocks noChangeArrowheads="1"/>
            </p:cNvSpPr>
            <p:nvPr/>
          </p:nvSpPr>
          <p:spPr bwMode="auto">
            <a:xfrm>
              <a:off x="3663" y="2150"/>
              <a:ext cx="30" cy="70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Rectangle 279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Rectangle 280"/>
            <p:cNvSpPr>
              <a:spLocks noChangeArrowheads="1"/>
            </p:cNvSpPr>
            <p:nvPr/>
          </p:nvSpPr>
          <p:spPr bwMode="auto">
            <a:xfrm>
              <a:off x="3729" y="2203"/>
              <a:ext cx="16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Rectangle 281"/>
            <p:cNvSpPr>
              <a:spLocks noChangeArrowheads="1"/>
            </p:cNvSpPr>
            <p:nvPr/>
          </p:nvSpPr>
          <p:spPr bwMode="auto">
            <a:xfrm>
              <a:off x="3643" y="2203"/>
              <a:ext cx="17" cy="58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Rectangle 282"/>
            <p:cNvSpPr>
              <a:spLocks noChangeArrowheads="1"/>
            </p:cNvSpPr>
            <p:nvPr/>
          </p:nvSpPr>
          <p:spPr bwMode="auto">
            <a:xfrm>
              <a:off x="3660" y="2223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Rectangle 283"/>
            <p:cNvSpPr>
              <a:spLocks noChangeArrowheads="1"/>
            </p:cNvSpPr>
            <p:nvPr/>
          </p:nvSpPr>
          <p:spPr bwMode="auto">
            <a:xfrm>
              <a:off x="3660" y="2237"/>
              <a:ext cx="69" cy="10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Rectangle 284"/>
            <p:cNvSpPr>
              <a:spLocks noChangeArrowheads="1"/>
            </p:cNvSpPr>
            <p:nvPr/>
          </p:nvSpPr>
          <p:spPr bwMode="auto">
            <a:xfrm>
              <a:off x="3660" y="2250"/>
              <a:ext cx="69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Rectangle 285"/>
            <p:cNvSpPr>
              <a:spLocks noChangeArrowheads="1"/>
            </p:cNvSpPr>
            <p:nvPr/>
          </p:nvSpPr>
          <p:spPr bwMode="auto">
            <a:xfrm>
              <a:off x="3696" y="2191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Rectangle 286"/>
            <p:cNvSpPr>
              <a:spLocks noChangeArrowheads="1"/>
            </p:cNvSpPr>
            <p:nvPr/>
          </p:nvSpPr>
          <p:spPr bwMode="auto">
            <a:xfrm>
              <a:off x="3663" y="2191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Rectangle 287"/>
            <p:cNvSpPr>
              <a:spLocks noChangeArrowheads="1"/>
            </p:cNvSpPr>
            <p:nvPr/>
          </p:nvSpPr>
          <p:spPr bwMode="auto">
            <a:xfrm>
              <a:off x="3696" y="2178"/>
              <a:ext cx="6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5" name="Rectangle 288"/>
            <p:cNvSpPr>
              <a:spLocks noChangeArrowheads="1"/>
            </p:cNvSpPr>
            <p:nvPr/>
          </p:nvSpPr>
          <p:spPr bwMode="auto">
            <a:xfrm>
              <a:off x="3686" y="2178"/>
              <a:ext cx="7" cy="1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6" name="Rectangle 289"/>
            <p:cNvSpPr>
              <a:spLocks noChangeArrowheads="1"/>
            </p:cNvSpPr>
            <p:nvPr/>
          </p:nvSpPr>
          <p:spPr bwMode="auto">
            <a:xfrm>
              <a:off x="3696" y="2197"/>
              <a:ext cx="29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7" name="Rectangle 290"/>
            <p:cNvSpPr>
              <a:spLocks noChangeArrowheads="1"/>
            </p:cNvSpPr>
            <p:nvPr/>
          </p:nvSpPr>
          <p:spPr bwMode="auto">
            <a:xfrm>
              <a:off x="3663" y="2197"/>
              <a:ext cx="30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8" name="Rectangle 291"/>
            <p:cNvSpPr>
              <a:spLocks noChangeArrowheads="1"/>
            </p:cNvSpPr>
            <p:nvPr/>
          </p:nvSpPr>
          <p:spPr bwMode="auto">
            <a:xfrm>
              <a:off x="3729" y="2233"/>
              <a:ext cx="16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Rectangle 292"/>
            <p:cNvSpPr>
              <a:spLocks noChangeArrowheads="1"/>
            </p:cNvSpPr>
            <p:nvPr/>
          </p:nvSpPr>
          <p:spPr bwMode="auto">
            <a:xfrm>
              <a:off x="3643" y="2233"/>
              <a:ext cx="17" cy="6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0" name="Rectangle 293"/>
            <p:cNvSpPr>
              <a:spLocks noChangeArrowheads="1"/>
            </p:cNvSpPr>
            <p:nvPr/>
          </p:nvSpPr>
          <p:spPr bwMode="auto">
            <a:xfrm>
              <a:off x="3809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Rectangle 294"/>
            <p:cNvSpPr>
              <a:spLocks noChangeArrowheads="1"/>
            </p:cNvSpPr>
            <p:nvPr/>
          </p:nvSpPr>
          <p:spPr bwMode="auto">
            <a:xfrm>
              <a:off x="3758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Rectangle 295"/>
            <p:cNvSpPr>
              <a:spLocks noChangeArrowheads="1"/>
            </p:cNvSpPr>
            <p:nvPr/>
          </p:nvSpPr>
          <p:spPr bwMode="auto">
            <a:xfrm>
              <a:off x="360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Rectangle 296"/>
            <p:cNvSpPr>
              <a:spLocks noChangeArrowheads="1"/>
            </p:cNvSpPr>
            <p:nvPr/>
          </p:nvSpPr>
          <p:spPr bwMode="auto">
            <a:xfrm>
              <a:off x="3706" y="2050"/>
              <a:ext cx="27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Rectangle 297"/>
            <p:cNvSpPr>
              <a:spLocks noChangeArrowheads="1"/>
            </p:cNvSpPr>
            <p:nvPr/>
          </p:nvSpPr>
          <p:spPr bwMode="auto">
            <a:xfrm>
              <a:off x="3758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Rectangle 298"/>
            <p:cNvSpPr>
              <a:spLocks noChangeArrowheads="1"/>
            </p:cNvSpPr>
            <p:nvPr/>
          </p:nvSpPr>
          <p:spPr bwMode="auto">
            <a:xfrm>
              <a:off x="3809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Rectangle 299"/>
            <p:cNvSpPr>
              <a:spLocks noChangeArrowheads="1"/>
            </p:cNvSpPr>
            <p:nvPr/>
          </p:nvSpPr>
          <p:spPr bwMode="auto">
            <a:xfrm>
              <a:off x="3656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Rectangle 300"/>
            <p:cNvSpPr>
              <a:spLocks noChangeArrowheads="1"/>
            </p:cNvSpPr>
            <p:nvPr/>
          </p:nvSpPr>
          <p:spPr bwMode="auto">
            <a:xfrm>
              <a:off x="3555" y="2050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Rectangle 301"/>
            <p:cNvSpPr>
              <a:spLocks noChangeArrowheads="1"/>
            </p:cNvSpPr>
            <p:nvPr/>
          </p:nvSpPr>
          <p:spPr bwMode="auto">
            <a:xfrm>
              <a:off x="360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Rectangle 302"/>
            <p:cNvSpPr>
              <a:spLocks noChangeArrowheads="1"/>
            </p:cNvSpPr>
            <p:nvPr/>
          </p:nvSpPr>
          <p:spPr bwMode="auto">
            <a:xfrm>
              <a:off x="3555" y="2145"/>
              <a:ext cx="25" cy="6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Freeform 303"/>
            <p:cNvSpPr>
              <a:spLocks/>
            </p:cNvSpPr>
            <p:nvPr/>
          </p:nvSpPr>
          <p:spPr bwMode="auto">
            <a:xfrm>
              <a:off x="3702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Freeform 304"/>
            <p:cNvSpPr>
              <a:spLocks/>
            </p:cNvSpPr>
            <p:nvPr/>
          </p:nvSpPr>
          <p:spPr bwMode="auto">
            <a:xfrm>
              <a:off x="3733" y="2045"/>
              <a:ext cx="4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305"/>
            <p:cNvSpPr>
              <a:spLocks/>
            </p:cNvSpPr>
            <p:nvPr/>
          </p:nvSpPr>
          <p:spPr bwMode="auto">
            <a:xfrm>
              <a:off x="3753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Freeform 306"/>
            <p:cNvSpPr>
              <a:spLocks/>
            </p:cNvSpPr>
            <p:nvPr/>
          </p:nvSpPr>
          <p:spPr bwMode="auto">
            <a:xfrm>
              <a:off x="3783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Freeform 307"/>
            <p:cNvSpPr>
              <a:spLocks/>
            </p:cNvSpPr>
            <p:nvPr/>
          </p:nvSpPr>
          <p:spPr bwMode="auto">
            <a:xfrm>
              <a:off x="3804" y="2045"/>
              <a:ext cx="35" cy="73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Freeform 308"/>
            <p:cNvSpPr>
              <a:spLocks/>
            </p:cNvSpPr>
            <p:nvPr/>
          </p:nvSpPr>
          <p:spPr bwMode="auto">
            <a:xfrm>
              <a:off x="3834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Freeform 309"/>
            <p:cNvSpPr>
              <a:spLocks/>
            </p:cNvSpPr>
            <p:nvPr/>
          </p:nvSpPr>
          <p:spPr bwMode="auto">
            <a:xfrm>
              <a:off x="3753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Freeform 310"/>
            <p:cNvSpPr>
              <a:spLocks/>
            </p:cNvSpPr>
            <p:nvPr/>
          </p:nvSpPr>
          <p:spPr bwMode="auto">
            <a:xfrm>
              <a:off x="3783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Freeform 311"/>
            <p:cNvSpPr>
              <a:spLocks/>
            </p:cNvSpPr>
            <p:nvPr/>
          </p:nvSpPr>
          <p:spPr bwMode="auto">
            <a:xfrm>
              <a:off x="3804" y="2139"/>
              <a:ext cx="35" cy="73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Freeform 312"/>
            <p:cNvSpPr>
              <a:spLocks/>
            </p:cNvSpPr>
            <p:nvPr/>
          </p:nvSpPr>
          <p:spPr bwMode="auto">
            <a:xfrm>
              <a:off x="3834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Freeform 313"/>
            <p:cNvSpPr>
              <a:spLocks/>
            </p:cNvSpPr>
            <p:nvPr/>
          </p:nvSpPr>
          <p:spPr bwMode="auto">
            <a:xfrm>
              <a:off x="3651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Freeform 314"/>
            <p:cNvSpPr>
              <a:spLocks/>
            </p:cNvSpPr>
            <p:nvPr/>
          </p:nvSpPr>
          <p:spPr bwMode="auto">
            <a:xfrm>
              <a:off x="3651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Freeform 315"/>
            <p:cNvSpPr>
              <a:spLocks/>
            </p:cNvSpPr>
            <p:nvPr/>
          </p:nvSpPr>
          <p:spPr bwMode="auto">
            <a:xfrm>
              <a:off x="3600" y="2045"/>
              <a:ext cx="35" cy="73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3" name="Freeform 316"/>
            <p:cNvSpPr>
              <a:spLocks/>
            </p:cNvSpPr>
            <p:nvPr/>
          </p:nvSpPr>
          <p:spPr bwMode="auto">
            <a:xfrm>
              <a:off x="360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Freeform 317"/>
            <p:cNvSpPr>
              <a:spLocks/>
            </p:cNvSpPr>
            <p:nvPr/>
          </p:nvSpPr>
          <p:spPr bwMode="auto">
            <a:xfrm>
              <a:off x="3550" y="2045"/>
              <a:ext cx="35" cy="73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Freeform 318"/>
            <p:cNvSpPr>
              <a:spLocks/>
            </p:cNvSpPr>
            <p:nvPr/>
          </p:nvSpPr>
          <p:spPr bwMode="auto">
            <a:xfrm>
              <a:off x="3550" y="2045"/>
              <a:ext cx="5" cy="73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Freeform 319"/>
            <p:cNvSpPr>
              <a:spLocks/>
            </p:cNvSpPr>
            <p:nvPr/>
          </p:nvSpPr>
          <p:spPr bwMode="auto">
            <a:xfrm>
              <a:off x="3600" y="2139"/>
              <a:ext cx="35" cy="73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Freeform 320"/>
            <p:cNvSpPr>
              <a:spLocks/>
            </p:cNvSpPr>
            <p:nvPr/>
          </p:nvSpPr>
          <p:spPr bwMode="auto">
            <a:xfrm>
              <a:off x="360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Freeform 321"/>
            <p:cNvSpPr>
              <a:spLocks/>
            </p:cNvSpPr>
            <p:nvPr/>
          </p:nvSpPr>
          <p:spPr bwMode="auto">
            <a:xfrm>
              <a:off x="3550" y="2139"/>
              <a:ext cx="35" cy="73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Freeform 322"/>
            <p:cNvSpPr>
              <a:spLocks/>
            </p:cNvSpPr>
            <p:nvPr/>
          </p:nvSpPr>
          <p:spPr bwMode="auto">
            <a:xfrm>
              <a:off x="3550" y="2139"/>
              <a:ext cx="5" cy="73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Rectangle 323"/>
            <p:cNvSpPr>
              <a:spLocks noChangeArrowheads="1"/>
            </p:cNvSpPr>
            <p:nvPr/>
          </p:nvSpPr>
          <p:spPr bwMode="auto">
            <a:xfrm>
              <a:off x="3702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Rectangle 324"/>
            <p:cNvSpPr>
              <a:spLocks noChangeArrowheads="1"/>
            </p:cNvSpPr>
            <p:nvPr/>
          </p:nvSpPr>
          <p:spPr bwMode="auto">
            <a:xfrm>
              <a:off x="3753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Rectangle 325"/>
            <p:cNvSpPr>
              <a:spLocks noChangeArrowheads="1"/>
            </p:cNvSpPr>
            <p:nvPr/>
          </p:nvSpPr>
          <p:spPr bwMode="auto">
            <a:xfrm>
              <a:off x="3804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Rectangle 326"/>
            <p:cNvSpPr>
              <a:spLocks noChangeArrowheads="1"/>
            </p:cNvSpPr>
            <p:nvPr/>
          </p:nvSpPr>
          <p:spPr bwMode="auto">
            <a:xfrm>
              <a:off x="3651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Rectangle 327"/>
            <p:cNvSpPr>
              <a:spLocks noChangeArrowheads="1"/>
            </p:cNvSpPr>
            <p:nvPr/>
          </p:nvSpPr>
          <p:spPr bwMode="auto">
            <a:xfrm>
              <a:off x="360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Rectangle 328"/>
            <p:cNvSpPr>
              <a:spLocks noChangeArrowheads="1"/>
            </p:cNvSpPr>
            <p:nvPr/>
          </p:nvSpPr>
          <p:spPr bwMode="auto">
            <a:xfrm>
              <a:off x="3550" y="2085"/>
              <a:ext cx="35" cy="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Freeform 329"/>
            <p:cNvSpPr>
              <a:spLocks/>
            </p:cNvSpPr>
            <p:nvPr/>
          </p:nvSpPr>
          <p:spPr bwMode="auto">
            <a:xfrm>
              <a:off x="3640" y="2048"/>
              <a:ext cx="6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6" name="Прямоугольник 415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ОБЩАЯ                  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6" y="8894"/>
            <a:ext cx="9907225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Прямоугольник 1"/>
          <p:cNvSpPr/>
          <p:nvPr/>
        </p:nvSpPr>
        <p:spPr>
          <a:xfrm>
            <a:off x="56456" y="1920895"/>
            <a:ext cx="972108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4</a:t>
            </a:r>
          </a:p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 техногенного характера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Admin\Desktop\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8" y="1125538"/>
            <a:ext cx="9648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47625"/>
            <a:ext cx="10004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92150"/>
            <a:ext cx="9906000" cy="37941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ПОКАЗАТЕЛИ РИСКА ТЕХНОГЕННЫХ ЧРЕЗВЫЧАЙНЫХ СИТУАЦИЙ               (РАЗДЕЛ     4.1.)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47625"/>
            <a:ext cx="10004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92150"/>
            <a:ext cx="9906000" cy="37941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ПОКАЗАТЕЛИ РИСКА ТЕХНОГЕННЫХ ЧРЕЗВЫЧАЙНЫХ СИТУАЦИЙ               (РАЗДЕЛ    4.1.)</a:t>
            </a:r>
          </a:p>
        </p:txBody>
      </p:sp>
      <p:pic>
        <p:nvPicPr>
          <p:cNvPr id="25604" name="Picture 2" descr="C:\Users\Admin\Desktop\1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8" y="1125538"/>
            <a:ext cx="96488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3984" y="-3391929"/>
            <a:ext cx="18722080" cy="12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Прямоугольник 1"/>
          <p:cNvSpPr/>
          <p:nvPr/>
        </p:nvSpPr>
        <p:spPr>
          <a:xfrm>
            <a:off x="-1226" y="1556792"/>
            <a:ext cx="9849542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4</a:t>
            </a:r>
          </a:p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4.1.</a:t>
            </a:r>
          </a:p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 на транспорте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Группа 12"/>
          <p:cNvGrpSpPr>
            <a:grpSpLocks/>
          </p:cNvGrpSpPr>
          <p:nvPr/>
        </p:nvGrpSpPr>
        <p:grpSpPr bwMode="auto">
          <a:xfrm>
            <a:off x="0" y="1003300"/>
            <a:ext cx="9906000" cy="5878513"/>
            <a:chOff x="0" y="1180334"/>
            <a:chExt cx="12801600" cy="8315325"/>
          </a:xfrm>
        </p:grpSpPr>
        <p:pic>
          <p:nvPicPr>
            <p:cNvPr id="1064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80334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олилиния 14"/>
            <p:cNvSpPr/>
            <p:nvPr/>
          </p:nvSpPr>
          <p:spPr>
            <a:xfrm>
              <a:off x="422617" y="1371208"/>
              <a:ext cx="12378983" cy="7702285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aphicFrame>
        <p:nvGraphicFramePr>
          <p:cNvPr id="62" name="Group 278"/>
          <p:cNvGraphicFramePr>
            <a:graphicFrameLocks noGrp="1"/>
          </p:cNvGraphicFramePr>
          <p:nvPr/>
        </p:nvGraphicFramePr>
        <p:xfrm>
          <a:off x="103188" y="1054100"/>
          <a:ext cx="6865937" cy="2359025"/>
        </p:xfrm>
        <a:graphic>
          <a:graphicData uri="http://schemas.openxmlformats.org/drawingml/2006/table">
            <a:tbl>
              <a:tblPr/>
              <a:tblGrid>
                <a:gridCol w="1046238"/>
                <a:gridCol w="1039859"/>
                <a:gridCol w="1038264"/>
                <a:gridCol w="1043048"/>
                <a:gridCol w="1043048"/>
                <a:gridCol w="1655479"/>
              </a:tblGrid>
              <a:tr h="247647">
                <a:tc gridSpan="5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8215"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163"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Зафиксировано-0 ДТП.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Пострадавших – 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Погибших-0чел.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Спасенных-0чел.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ЧС-0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Зафиксировано-0 ДТП.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Пострадавших – 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Погибших-0чел.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Спасенных-0чел.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ЧС-0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Зафиксировано-0 ДТП.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Пострадавших – 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Погибших-0чел.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Спасенных-0 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ЧС-0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Зафиксировано-0 ДТП.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Пострадавших – 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Погибших-0чел.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Спасенных-0чел.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ЧС-0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Зафиксировано-0 ДТП.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Пострадавших – 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Погибших-0чел. 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Спасенных-0чел.</a:t>
                      </a:r>
                    </a:p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ЧС-0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Исходя из статистики ДТП на территории Рощинского сельского поселения следует, что вероятность возникновения ЧС, связанной с ДТП находится в пределах допустимых значений. </a:t>
                      </a:r>
                    </a:p>
                  </a:txBody>
                  <a:tcPr marL="70138" marR="70138" marT="32351" marB="323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5875" y="776288"/>
            <a:ext cx="9906000" cy="2032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АВТОМОБИЛЬНОМ ТРАНСПОРТЕ                                                    (часть 4.1.1.)</a:t>
            </a:r>
          </a:p>
        </p:txBody>
      </p:sp>
      <p:sp>
        <p:nvSpPr>
          <p:cNvPr id="73" name="AutoShape 230"/>
          <p:cNvSpPr>
            <a:spLocks noChangeArrowheads="1"/>
          </p:cNvSpPr>
          <p:nvPr/>
        </p:nvSpPr>
        <p:spPr bwMode="auto">
          <a:xfrm>
            <a:off x="117475" y="3929063"/>
            <a:ext cx="3294063" cy="800100"/>
          </a:xfrm>
          <a:prstGeom prst="wedgeRectCallout">
            <a:avLst>
              <a:gd name="adj1" fmla="val -25282"/>
              <a:gd name="adj2" fmla="val -47935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5676" tIns="47838" rIns="95676" bIns="47838"/>
          <a:lstStyle/>
          <a:p>
            <a:pPr algn="ctr" defTabSz="1337426">
              <a:defRPr/>
            </a:pPr>
            <a:r>
              <a:rPr lang="ru-RU" sz="10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Автотранспортная сеть территории развита удовлетворительно и состоит из дорог с твердым и грунтовым покрытием круглогодичного использования для всех видов транспорта. </a:t>
            </a:r>
          </a:p>
        </p:txBody>
      </p:sp>
      <p:sp>
        <p:nvSpPr>
          <p:cNvPr id="2051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76" name="AutoShape 200"/>
          <p:cNvSpPr>
            <a:spLocks noChangeArrowheads="1"/>
          </p:cNvSpPr>
          <p:nvPr/>
        </p:nvSpPr>
        <p:spPr bwMode="auto">
          <a:xfrm rot="10757092" flipV="1">
            <a:off x="7300913" y="2927350"/>
            <a:ext cx="2393950" cy="1319213"/>
          </a:xfrm>
          <a:prstGeom prst="wedgeRectCallout">
            <a:avLst>
              <a:gd name="adj1" fmla="val 42647"/>
              <a:gd name="adj2" fmla="val 7615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56226" tIns="28114" rIns="56226" bIns="28114"/>
          <a:lstStyle/>
          <a:p>
            <a:pPr algn="ctr" defTabSz="561814" eaLnBrk="0" hangingPunct="0">
              <a:lnSpc>
                <a:spcPct val="85000"/>
              </a:lnSpc>
              <a:defRPr/>
            </a:pPr>
            <a:r>
              <a:rPr lang="ru-RU" sz="1200" dirty="0">
                <a:latin typeface="Times New Roman" pitchFamily="18" charset="0"/>
              </a:rPr>
              <a:t>Силы прикрытия:</a:t>
            </a:r>
          </a:p>
          <a:p>
            <a:pPr algn="ctr" defTabSz="561814" eaLnBrk="0" hangingPunct="0">
              <a:lnSpc>
                <a:spcPct val="85000"/>
              </a:lnSpc>
              <a:defRPr/>
            </a:pPr>
            <a:r>
              <a:rPr lang="ru-RU" sz="1200" dirty="0"/>
              <a:t>Валдайское подразделение областной  ПАСС,</a:t>
            </a:r>
            <a:r>
              <a:rPr lang="ru-RU" sz="1200" dirty="0">
                <a:latin typeface="Times New Roman" pitchFamily="18" charset="0"/>
              </a:rPr>
              <a:t> </a:t>
            </a:r>
          </a:p>
          <a:p>
            <a:pPr algn="ctr" defTabSz="561814" eaLnBrk="0" hangingPunct="0">
              <a:lnSpc>
                <a:spcPct val="85000"/>
              </a:lnSpc>
              <a:defRPr/>
            </a:pPr>
            <a:r>
              <a:rPr lang="ru-RU" sz="1200" dirty="0">
                <a:latin typeface="Times New Roman" pitchFamily="18" charset="0"/>
              </a:rPr>
              <a:t>ГОБУЗ «Валдайская ЦРБ», </a:t>
            </a:r>
          </a:p>
          <a:p>
            <a:pPr algn="ctr" defTabSz="561814" eaLnBrk="0" hangingPunct="0">
              <a:lnSpc>
                <a:spcPct val="85000"/>
              </a:lnSpc>
              <a:defRPr/>
            </a:pPr>
            <a:r>
              <a:rPr lang="ru-RU" sz="1200" dirty="0">
                <a:latin typeface="Times New Roman" pitchFamily="18" charset="0"/>
              </a:rPr>
              <a:t>5-ой отряд ФПС по Новгородской области, ОГИБДД при ОВД Валдайского района. </a:t>
            </a:r>
          </a:p>
        </p:txBody>
      </p:sp>
      <p:sp>
        <p:nvSpPr>
          <p:cNvPr id="1057" name="Text Box 201"/>
          <p:cNvSpPr txBox="1">
            <a:spLocks noChangeArrowheads="1"/>
          </p:cNvSpPr>
          <p:nvPr/>
        </p:nvSpPr>
        <p:spPr bwMode="auto">
          <a:xfrm>
            <a:off x="103188" y="3452813"/>
            <a:ext cx="2830512" cy="2682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82660" tIns="41330" rIns="82660" bIns="4133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Опасных участков нет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05300" y="5502275"/>
          <a:ext cx="5540375" cy="1416050"/>
        </p:xfrm>
        <a:graphic>
          <a:graphicData uri="http://schemas.openxmlformats.org/presentationml/2006/ole">
            <p:oleObj spid="_x0000_s1026" name="Worksheet" r:id="rId4" imgW="9191543" imgH="1638360" progId="Excel.Sheet.8">
              <p:embed/>
            </p:oleObj>
          </a:graphicData>
        </a:graphic>
      </p:graphicFrame>
      <p:sp>
        <p:nvSpPr>
          <p:cNvPr id="1058" name="AutoShape 226"/>
          <p:cNvSpPr>
            <a:spLocks/>
          </p:cNvSpPr>
          <p:nvPr/>
        </p:nvSpPr>
        <p:spPr bwMode="auto">
          <a:xfrm>
            <a:off x="5229225" y="5065713"/>
            <a:ext cx="1616075" cy="423862"/>
          </a:xfrm>
          <a:prstGeom prst="wedgeEllipseCallout">
            <a:avLst>
              <a:gd name="adj1" fmla="val -109005"/>
              <a:gd name="adj2" fmla="val 96167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68415" tIns="34208" rIns="68415" bIns="34208"/>
          <a:lstStyle/>
          <a:p>
            <a:pPr algn="ctr" defTabSz="957263"/>
            <a:r>
              <a:rPr lang="ru-RU" sz="900" b="0">
                <a:latin typeface="Times New Roman" pitchFamily="18" charset="0"/>
                <a:cs typeface="Times New Roman" pitchFamily="18" charset="0"/>
              </a:rPr>
              <a:t>Автодорога Валдай -Боровичи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659849" y="1035620"/>
            <a:ext cx="2292237" cy="1062491"/>
            <a:chOff x="-11" y="4992"/>
            <a:chExt cx="1866" cy="1089"/>
          </a:xfrm>
          <a:solidFill>
            <a:srgbClr val="FFFF00"/>
          </a:solidFill>
        </p:grpSpPr>
        <p:sp>
          <p:nvSpPr>
            <p:cNvPr id="12325" name="Прямоугольник 5"/>
            <p:cNvSpPr>
              <a:spLocks noChangeArrowheads="1"/>
            </p:cNvSpPr>
            <p:nvPr/>
          </p:nvSpPr>
          <p:spPr bwMode="auto">
            <a:xfrm>
              <a:off x="-11" y="4992"/>
              <a:ext cx="1866" cy="1089"/>
            </a:xfrm>
            <a:prstGeom prst="rect">
              <a:avLst/>
            </a:prstGeom>
            <a:grpFill/>
            <a:ln w="38100" algn="ctr">
              <a:solidFill>
                <a:srgbClr val="00B0F0"/>
              </a:solidFill>
              <a:round/>
              <a:headEnd/>
              <a:tailEnd/>
            </a:ln>
          </p:spPr>
          <p:txBody>
            <a:bodyPr lIns="110478" tIns="55239" rIns="110478" bIns="55239"/>
            <a:lstStyle/>
            <a:p>
              <a:pPr algn="ctr" defTabSz="956153">
                <a:defRPr/>
              </a:pPr>
              <a:r>
                <a:rPr lang="ru-RU" sz="800"/>
                <a:t>УСЛОВНЫЕ ОБОЗНАЧЕНИЯ</a:t>
              </a: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142" y="5365"/>
              <a:ext cx="227" cy="229"/>
            </a:xfrm>
            <a:custGeom>
              <a:avLst/>
              <a:gdLst>
                <a:gd name="connsiteX0" fmla="*/ 2004060 w 2009140"/>
                <a:gd name="connsiteY0" fmla="*/ 2385060 h 2385060"/>
                <a:gd name="connsiteX1" fmla="*/ 1905000 w 2009140"/>
                <a:gd name="connsiteY1" fmla="*/ 1950720 h 2385060"/>
                <a:gd name="connsiteX2" fmla="*/ 1379220 w 2009140"/>
                <a:gd name="connsiteY2" fmla="*/ 1463040 h 2385060"/>
                <a:gd name="connsiteX3" fmla="*/ 952500 w 2009140"/>
                <a:gd name="connsiteY3" fmla="*/ 1181100 h 2385060"/>
                <a:gd name="connsiteX4" fmla="*/ 594360 w 2009140"/>
                <a:gd name="connsiteY4" fmla="*/ 762000 h 2385060"/>
                <a:gd name="connsiteX5" fmla="*/ 312420 w 2009140"/>
                <a:gd name="connsiteY5" fmla="*/ 419100 h 2385060"/>
                <a:gd name="connsiteX6" fmla="*/ 0 w 2009140"/>
                <a:gd name="connsiteY6" fmla="*/ 0 h 23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140" h="2385060">
                  <a:moveTo>
                    <a:pt x="2004060" y="2385060"/>
                  </a:moveTo>
                  <a:cubicBezTo>
                    <a:pt x="2006600" y="2244725"/>
                    <a:pt x="2009140" y="2104390"/>
                    <a:pt x="1905000" y="1950720"/>
                  </a:cubicBezTo>
                  <a:cubicBezTo>
                    <a:pt x="1800860" y="1797050"/>
                    <a:pt x="1537970" y="1591310"/>
                    <a:pt x="1379220" y="1463040"/>
                  </a:cubicBezTo>
                  <a:cubicBezTo>
                    <a:pt x="1220470" y="1334770"/>
                    <a:pt x="1083310" y="1297940"/>
                    <a:pt x="952500" y="1181100"/>
                  </a:cubicBezTo>
                  <a:cubicBezTo>
                    <a:pt x="821690" y="1064260"/>
                    <a:pt x="701040" y="889000"/>
                    <a:pt x="594360" y="762000"/>
                  </a:cubicBezTo>
                  <a:cubicBezTo>
                    <a:pt x="487680" y="635000"/>
                    <a:pt x="411480" y="546100"/>
                    <a:pt x="312420" y="419100"/>
                  </a:cubicBezTo>
                  <a:cubicBezTo>
                    <a:pt x="213360" y="292100"/>
                    <a:pt x="106680" y="146050"/>
                    <a:pt x="0" y="0"/>
                  </a:cubicBezTo>
                </a:path>
              </a:pathLst>
            </a:custGeom>
            <a:ln w="5715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 defTabSz="957341"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 bwMode="auto">
            <a:xfrm>
              <a:off x="81" y="5679"/>
              <a:ext cx="227" cy="227"/>
            </a:xfrm>
            <a:custGeom>
              <a:avLst/>
              <a:gdLst>
                <a:gd name="connsiteX0" fmla="*/ 1447800 w 1447800"/>
                <a:gd name="connsiteY0" fmla="*/ 0 h 891540"/>
                <a:gd name="connsiteX1" fmla="*/ 1333500 w 1447800"/>
                <a:gd name="connsiteY1" fmla="*/ 137160 h 891540"/>
                <a:gd name="connsiteX2" fmla="*/ 1287780 w 1447800"/>
                <a:gd name="connsiteY2" fmla="*/ 182880 h 891540"/>
                <a:gd name="connsiteX3" fmla="*/ 1173480 w 1447800"/>
                <a:gd name="connsiteY3" fmla="*/ 281940 h 891540"/>
                <a:gd name="connsiteX4" fmla="*/ 1112520 w 1447800"/>
                <a:gd name="connsiteY4" fmla="*/ 365760 h 891540"/>
                <a:gd name="connsiteX5" fmla="*/ 960120 w 1447800"/>
                <a:gd name="connsiteY5" fmla="*/ 419100 h 891540"/>
                <a:gd name="connsiteX6" fmla="*/ 784860 w 1447800"/>
                <a:gd name="connsiteY6" fmla="*/ 495300 h 891540"/>
                <a:gd name="connsiteX7" fmla="*/ 685800 w 1447800"/>
                <a:gd name="connsiteY7" fmla="*/ 563880 h 891540"/>
                <a:gd name="connsiteX8" fmla="*/ 541020 w 1447800"/>
                <a:gd name="connsiteY8" fmla="*/ 647700 h 891540"/>
                <a:gd name="connsiteX9" fmla="*/ 403860 w 1447800"/>
                <a:gd name="connsiteY9" fmla="*/ 800100 h 891540"/>
                <a:gd name="connsiteX10" fmla="*/ 198120 w 1447800"/>
                <a:gd name="connsiteY10" fmla="*/ 853440 h 891540"/>
                <a:gd name="connsiteX11" fmla="*/ 91440 w 1447800"/>
                <a:gd name="connsiteY11" fmla="*/ 868680 h 891540"/>
                <a:gd name="connsiteX12" fmla="*/ 0 w 1447800"/>
                <a:gd name="connsiteY12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7800" h="891540">
                  <a:moveTo>
                    <a:pt x="1447800" y="0"/>
                  </a:moveTo>
                  <a:cubicBezTo>
                    <a:pt x="1403985" y="53340"/>
                    <a:pt x="1360170" y="106680"/>
                    <a:pt x="1333500" y="137160"/>
                  </a:cubicBezTo>
                  <a:cubicBezTo>
                    <a:pt x="1306830" y="167640"/>
                    <a:pt x="1314450" y="158750"/>
                    <a:pt x="1287780" y="182880"/>
                  </a:cubicBezTo>
                  <a:cubicBezTo>
                    <a:pt x="1261110" y="207010"/>
                    <a:pt x="1202690" y="251460"/>
                    <a:pt x="1173480" y="281940"/>
                  </a:cubicBezTo>
                  <a:cubicBezTo>
                    <a:pt x="1144270" y="312420"/>
                    <a:pt x="1148080" y="342900"/>
                    <a:pt x="1112520" y="365760"/>
                  </a:cubicBezTo>
                  <a:cubicBezTo>
                    <a:pt x="1076960" y="388620"/>
                    <a:pt x="1014730" y="397510"/>
                    <a:pt x="960120" y="419100"/>
                  </a:cubicBezTo>
                  <a:cubicBezTo>
                    <a:pt x="905510" y="440690"/>
                    <a:pt x="830580" y="471170"/>
                    <a:pt x="784860" y="495300"/>
                  </a:cubicBezTo>
                  <a:cubicBezTo>
                    <a:pt x="739140" y="519430"/>
                    <a:pt x="726440" y="538480"/>
                    <a:pt x="685800" y="563880"/>
                  </a:cubicBezTo>
                  <a:cubicBezTo>
                    <a:pt x="645160" y="589280"/>
                    <a:pt x="588010" y="608330"/>
                    <a:pt x="541020" y="647700"/>
                  </a:cubicBezTo>
                  <a:cubicBezTo>
                    <a:pt x="494030" y="687070"/>
                    <a:pt x="461010" y="765810"/>
                    <a:pt x="403860" y="800100"/>
                  </a:cubicBezTo>
                  <a:cubicBezTo>
                    <a:pt x="346710" y="834390"/>
                    <a:pt x="250190" y="842010"/>
                    <a:pt x="198120" y="853440"/>
                  </a:cubicBezTo>
                  <a:cubicBezTo>
                    <a:pt x="146050" y="864870"/>
                    <a:pt x="124460" y="862330"/>
                    <a:pt x="91440" y="868680"/>
                  </a:cubicBezTo>
                  <a:cubicBezTo>
                    <a:pt x="58420" y="875030"/>
                    <a:pt x="29210" y="883285"/>
                    <a:pt x="0" y="891540"/>
                  </a:cubicBezTo>
                </a:path>
              </a:pathLst>
            </a:custGeom>
            <a:ln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 defTabSz="957341"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8" name="Прямоугольник 7"/>
            <p:cNvSpPr>
              <a:spLocks noChangeArrowheads="1"/>
            </p:cNvSpPr>
            <p:nvPr/>
          </p:nvSpPr>
          <p:spPr bwMode="auto">
            <a:xfrm>
              <a:off x="459" y="5411"/>
              <a:ext cx="1215" cy="225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57341">
                <a:defRPr/>
              </a:pPr>
              <a:r>
                <a:rPr lang="ru-RU" sz="800">
                  <a:latin typeface="Times New Roman" pitchFamily="18" charset="0"/>
                  <a:cs typeface="Times New Roman" pitchFamily="18" charset="0"/>
                </a:rPr>
                <a:t>Автомобильная дорога</a:t>
              </a:r>
            </a:p>
          </p:txBody>
        </p:sp>
        <p:sp>
          <p:nvSpPr>
            <p:cNvPr id="12329" name="Прямоугольник 8"/>
            <p:cNvSpPr>
              <a:spLocks noChangeArrowheads="1"/>
            </p:cNvSpPr>
            <p:nvPr/>
          </p:nvSpPr>
          <p:spPr bwMode="auto">
            <a:xfrm>
              <a:off x="459" y="5715"/>
              <a:ext cx="1215" cy="191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57341"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Железная дорога</a:t>
              </a:r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3244850" y="4329113"/>
            <a:ext cx="5253038" cy="1895475"/>
          </a:xfrm>
          <a:custGeom>
            <a:avLst/>
            <a:gdLst>
              <a:gd name="connsiteX0" fmla="*/ 0 w 6789907"/>
              <a:gd name="connsiteY0" fmla="*/ 2655651 h 2655651"/>
              <a:gd name="connsiteX1" fmla="*/ 9728 w 6789907"/>
              <a:gd name="connsiteY1" fmla="*/ 2626468 h 2655651"/>
              <a:gd name="connsiteX2" fmla="*/ 68094 w 6789907"/>
              <a:gd name="connsiteY2" fmla="*/ 2597285 h 2655651"/>
              <a:gd name="connsiteX3" fmla="*/ 136188 w 6789907"/>
              <a:gd name="connsiteY3" fmla="*/ 2548647 h 2655651"/>
              <a:gd name="connsiteX4" fmla="*/ 165370 w 6789907"/>
              <a:gd name="connsiteY4" fmla="*/ 2538919 h 2655651"/>
              <a:gd name="connsiteX5" fmla="*/ 184826 w 6789907"/>
              <a:gd name="connsiteY5" fmla="*/ 2509736 h 2655651"/>
              <a:gd name="connsiteX6" fmla="*/ 214009 w 6789907"/>
              <a:gd name="connsiteY6" fmla="*/ 2500008 h 2655651"/>
              <a:gd name="connsiteX7" fmla="*/ 282102 w 6789907"/>
              <a:gd name="connsiteY7" fmla="*/ 2480553 h 2655651"/>
              <a:gd name="connsiteX8" fmla="*/ 340468 w 6789907"/>
              <a:gd name="connsiteY8" fmla="*/ 2441642 h 2655651"/>
              <a:gd name="connsiteX9" fmla="*/ 369651 w 6789907"/>
              <a:gd name="connsiteY9" fmla="*/ 2422187 h 2655651"/>
              <a:gd name="connsiteX10" fmla="*/ 389107 w 6789907"/>
              <a:gd name="connsiteY10" fmla="*/ 2402732 h 2655651"/>
              <a:gd name="connsiteX11" fmla="*/ 486383 w 6789907"/>
              <a:gd name="connsiteY11" fmla="*/ 2383277 h 2655651"/>
              <a:gd name="connsiteX12" fmla="*/ 505839 w 6789907"/>
              <a:gd name="connsiteY12" fmla="*/ 2363821 h 2655651"/>
              <a:gd name="connsiteX13" fmla="*/ 603115 w 6789907"/>
              <a:gd name="connsiteY13" fmla="*/ 2334638 h 2655651"/>
              <a:gd name="connsiteX14" fmla="*/ 632298 w 6789907"/>
              <a:gd name="connsiteY14" fmla="*/ 2305455 h 2655651"/>
              <a:gd name="connsiteX15" fmla="*/ 651753 w 6789907"/>
              <a:gd name="connsiteY15" fmla="*/ 2276272 h 2655651"/>
              <a:gd name="connsiteX16" fmla="*/ 710119 w 6789907"/>
              <a:gd name="connsiteY16" fmla="*/ 2237362 h 2655651"/>
              <a:gd name="connsiteX17" fmla="*/ 739302 w 6789907"/>
              <a:gd name="connsiteY17" fmla="*/ 2217906 h 2655651"/>
              <a:gd name="connsiteX18" fmla="*/ 778213 w 6789907"/>
              <a:gd name="connsiteY18" fmla="*/ 2198451 h 2655651"/>
              <a:gd name="connsiteX19" fmla="*/ 865762 w 6789907"/>
              <a:gd name="connsiteY19" fmla="*/ 2149813 h 2655651"/>
              <a:gd name="connsiteX20" fmla="*/ 933856 w 6789907"/>
              <a:gd name="connsiteY20" fmla="*/ 2101174 h 2655651"/>
              <a:gd name="connsiteX21" fmla="*/ 963039 w 6789907"/>
              <a:gd name="connsiteY21" fmla="*/ 2081719 h 2655651"/>
              <a:gd name="connsiteX22" fmla="*/ 992222 w 6789907"/>
              <a:gd name="connsiteY22" fmla="*/ 2071991 h 2655651"/>
              <a:gd name="connsiteX23" fmla="*/ 1021405 w 6789907"/>
              <a:gd name="connsiteY23" fmla="*/ 2052536 h 2655651"/>
              <a:gd name="connsiteX24" fmla="*/ 1050588 w 6789907"/>
              <a:gd name="connsiteY24" fmla="*/ 2042808 h 2655651"/>
              <a:gd name="connsiteX25" fmla="*/ 1118681 w 6789907"/>
              <a:gd name="connsiteY25" fmla="*/ 2003898 h 2655651"/>
              <a:gd name="connsiteX26" fmla="*/ 1138136 w 6789907"/>
              <a:gd name="connsiteY26" fmla="*/ 1974715 h 2655651"/>
              <a:gd name="connsiteX27" fmla="*/ 1167319 w 6789907"/>
              <a:gd name="connsiteY27" fmla="*/ 1945532 h 2655651"/>
              <a:gd name="connsiteX28" fmla="*/ 1186775 w 6789907"/>
              <a:gd name="connsiteY28" fmla="*/ 1887166 h 2655651"/>
              <a:gd name="connsiteX29" fmla="*/ 1206230 w 6789907"/>
              <a:gd name="connsiteY29" fmla="*/ 1848255 h 2655651"/>
              <a:gd name="connsiteX30" fmla="*/ 1215958 w 6789907"/>
              <a:gd name="connsiteY30" fmla="*/ 1799617 h 2655651"/>
              <a:gd name="connsiteX31" fmla="*/ 1235413 w 6789907"/>
              <a:gd name="connsiteY31" fmla="*/ 1741251 h 2655651"/>
              <a:gd name="connsiteX32" fmla="*/ 1254868 w 6789907"/>
              <a:gd name="connsiteY32" fmla="*/ 1663430 h 2655651"/>
              <a:gd name="connsiteX33" fmla="*/ 1264596 w 6789907"/>
              <a:gd name="connsiteY33" fmla="*/ 1624519 h 2655651"/>
              <a:gd name="connsiteX34" fmla="*/ 1284051 w 6789907"/>
              <a:gd name="connsiteY34" fmla="*/ 1595336 h 2655651"/>
              <a:gd name="connsiteX35" fmla="*/ 1303507 w 6789907"/>
              <a:gd name="connsiteY35" fmla="*/ 1536970 h 2655651"/>
              <a:gd name="connsiteX36" fmla="*/ 1322962 w 6789907"/>
              <a:gd name="connsiteY36" fmla="*/ 1478604 h 2655651"/>
              <a:gd name="connsiteX37" fmla="*/ 1342417 w 6789907"/>
              <a:gd name="connsiteY37" fmla="*/ 1410511 h 2655651"/>
              <a:gd name="connsiteX38" fmla="*/ 1361873 w 6789907"/>
              <a:gd name="connsiteY38" fmla="*/ 1352145 h 2655651"/>
              <a:gd name="connsiteX39" fmla="*/ 1371600 w 6789907"/>
              <a:gd name="connsiteY39" fmla="*/ 1322962 h 2655651"/>
              <a:gd name="connsiteX40" fmla="*/ 1381328 w 6789907"/>
              <a:gd name="connsiteY40" fmla="*/ 1293779 h 2655651"/>
              <a:gd name="connsiteX41" fmla="*/ 1391056 w 6789907"/>
              <a:gd name="connsiteY41" fmla="*/ 1206230 h 2655651"/>
              <a:gd name="connsiteX42" fmla="*/ 1400783 w 6789907"/>
              <a:gd name="connsiteY42" fmla="*/ 1177047 h 2655651"/>
              <a:gd name="connsiteX43" fmla="*/ 1410511 w 6789907"/>
              <a:gd name="connsiteY43" fmla="*/ 1138136 h 2655651"/>
              <a:gd name="connsiteX44" fmla="*/ 1449422 w 6789907"/>
              <a:gd name="connsiteY44" fmla="*/ 1147864 h 2655651"/>
              <a:gd name="connsiteX45" fmla="*/ 1478605 w 6789907"/>
              <a:gd name="connsiteY45" fmla="*/ 1157591 h 2655651"/>
              <a:gd name="connsiteX46" fmla="*/ 1517515 w 6789907"/>
              <a:gd name="connsiteY46" fmla="*/ 1147864 h 2655651"/>
              <a:gd name="connsiteX47" fmla="*/ 1614792 w 6789907"/>
              <a:gd name="connsiteY47" fmla="*/ 1089498 h 2655651"/>
              <a:gd name="connsiteX48" fmla="*/ 1634247 w 6789907"/>
              <a:gd name="connsiteY48" fmla="*/ 1070042 h 2655651"/>
              <a:gd name="connsiteX49" fmla="*/ 1663430 w 6789907"/>
              <a:gd name="connsiteY49" fmla="*/ 1031132 h 2655651"/>
              <a:gd name="connsiteX50" fmla="*/ 1692613 w 6789907"/>
              <a:gd name="connsiteY50" fmla="*/ 1011677 h 2655651"/>
              <a:gd name="connsiteX51" fmla="*/ 1712068 w 6789907"/>
              <a:gd name="connsiteY51" fmla="*/ 992221 h 2655651"/>
              <a:gd name="connsiteX52" fmla="*/ 1721796 w 6789907"/>
              <a:gd name="connsiteY52" fmla="*/ 953311 h 2655651"/>
              <a:gd name="connsiteX53" fmla="*/ 1741251 w 6789907"/>
              <a:gd name="connsiteY53" fmla="*/ 933855 h 2655651"/>
              <a:gd name="connsiteX54" fmla="*/ 1750979 w 6789907"/>
              <a:gd name="connsiteY54" fmla="*/ 894945 h 2655651"/>
              <a:gd name="connsiteX55" fmla="*/ 1819073 w 6789907"/>
              <a:gd name="connsiteY55" fmla="*/ 836579 h 2655651"/>
              <a:gd name="connsiteX56" fmla="*/ 1857983 w 6789907"/>
              <a:gd name="connsiteY56" fmla="*/ 807396 h 2655651"/>
              <a:gd name="connsiteX57" fmla="*/ 1887166 w 6789907"/>
              <a:gd name="connsiteY57" fmla="*/ 758757 h 2655651"/>
              <a:gd name="connsiteX58" fmla="*/ 1906622 w 6789907"/>
              <a:gd name="connsiteY58" fmla="*/ 719847 h 2655651"/>
              <a:gd name="connsiteX59" fmla="*/ 1926077 w 6789907"/>
              <a:gd name="connsiteY59" fmla="*/ 700391 h 2655651"/>
              <a:gd name="connsiteX60" fmla="*/ 1964988 w 6789907"/>
              <a:gd name="connsiteY60" fmla="*/ 642025 h 2655651"/>
              <a:gd name="connsiteX61" fmla="*/ 1984443 w 6789907"/>
              <a:gd name="connsiteY61" fmla="*/ 612842 h 2655651"/>
              <a:gd name="connsiteX62" fmla="*/ 2042809 w 6789907"/>
              <a:gd name="connsiteY62" fmla="*/ 564204 h 2655651"/>
              <a:gd name="connsiteX63" fmla="*/ 2110902 w 6789907"/>
              <a:gd name="connsiteY63" fmla="*/ 515566 h 2655651"/>
              <a:gd name="connsiteX64" fmla="*/ 2178996 w 6789907"/>
              <a:gd name="connsiteY64" fmla="*/ 428017 h 2655651"/>
              <a:gd name="connsiteX65" fmla="*/ 2315183 w 6789907"/>
              <a:gd name="connsiteY65" fmla="*/ 369651 h 2655651"/>
              <a:gd name="connsiteX66" fmla="*/ 2373549 w 6789907"/>
              <a:gd name="connsiteY66" fmla="*/ 359923 h 2655651"/>
              <a:gd name="connsiteX67" fmla="*/ 2431915 w 6789907"/>
              <a:gd name="connsiteY67" fmla="*/ 340468 h 2655651"/>
              <a:gd name="connsiteX68" fmla="*/ 2470826 w 6789907"/>
              <a:gd name="connsiteY68" fmla="*/ 330740 h 2655651"/>
              <a:gd name="connsiteX69" fmla="*/ 2529192 w 6789907"/>
              <a:gd name="connsiteY69" fmla="*/ 311285 h 2655651"/>
              <a:gd name="connsiteX70" fmla="*/ 2558375 w 6789907"/>
              <a:gd name="connsiteY70" fmla="*/ 301557 h 2655651"/>
              <a:gd name="connsiteX71" fmla="*/ 2636196 w 6789907"/>
              <a:gd name="connsiteY71" fmla="*/ 262647 h 2655651"/>
              <a:gd name="connsiteX72" fmla="*/ 2694562 w 6789907"/>
              <a:gd name="connsiteY72" fmla="*/ 243191 h 2655651"/>
              <a:gd name="connsiteX73" fmla="*/ 2723745 w 6789907"/>
              <a:gd name="connsiteY73" fmla="*/ 223736 h 2655651"/>
              <a:gd name="connsiteX74" fmla="*/ 2782111 w 6789907"/>
              <a:gd name="connsiteY74" fmla="*/ 204281 h 2655651"/>
              <a:gd name="connsiteX75" fmla="*/ 3161490 w 6789907"/>
              <a:gd name="connsiteY75" fmla="*/ 214008 h 2655651"/>
              <a:gd name="connsiteX76" fmla="*/ 3180945 w 6789907"/>
              <a:gd name="connsiteY76" fmla="*/ 233464 h 2655651"/>
              <a:gd name="connsiteX77" fmla="*/ 3210128 w 6789907"/>
              <a:gd name="connsiteY77" fmla="*/ 252919 h 2655651"/>
              <a:gd name="connsiteX78" fmla="*/ 3336588 w 6789907"/>
              <a:gd name="connsiteY78" fmla="*/ 282102 h 2655651"/>
              <a:gd name="connsiteX79" fmla="*/ 3657600 w 6789907"/>
              <a:gd name="connsiteY79" fmla="*/ 330740 h 2655651"/>
              <a:gd name="connsiteX80" fmla="*/ 3677056 w 6789907"/>
              <a:gd name="connsiteY80" fmla="*/ 359923 h 2655651"/>
              <a:gd name="connsiteX81" fmla="*/ 3735422 w 6789907"/>
              <a:gd name="connsiteY81" fmla="*/ 379379 h 2655651"/>
              <a:gd name="connsiteX82" fmla="*/ 3803515 w 6789907"/>
              <a:gd name="connsiteY82" fmla="*/ 408562 h 2655651"/>
              <a:gd name="connsiteX83" fmla="*/ 3832698 w 6789907"/>
              <a:gd name="connsiteY83" fmla="*/ 428017 h 2655651"/>
              <a:gd name="connsiteX84" fmla="*/ 4056434 w 6789907"/>
              <a:gd name="connsiteY84" fmla="*/ 447472 h 2655651"/>
              <a:gd name="connsiteX85" fmla="*/ 4085617 w 6789907"/>
              <a:gd name="connsiteY85" fmla="*/ 466928 h 2655651"/>
              <a:gd name="connsiteX86" fmla="*/ 4241260 w 6789907"/>
              <a:gd name="connsiteY86" fmla="*/ 496111 h 2655651"/>
              <a:gd name="connsiteX87" fmla="*/ 4396902 w 6789907"/>
              <a:gd name="connsiteY87" fmla="*/ 486383 h 2655651"/>
              <a:gd name="connsiteX88" fmla="*/ 4416358 w 6789907"/>
              <a:gd name="connsiteY88" fmla="*/ 466928 h 2655651"/>
              <a:gd name="connsiteX89" fmla="*/ 4455268 w 6789907"/>
              <a:gd name="connsiteY89" fmla="*/ 457200 h 2655651"/>
              <a:gd name="connsiteX90" fmla="*/ 4523362 w 6789907"/>
              <a:gd name="connsiteY90" fmla="*/ 486383 h 2655651"/>
              <a:gd name="connsiteX91" fmla="*/ 4640094 w 6789907"/>
              <a:gd name="connsiteY91" fmla="*/ 515566 h 2655651"/>
              <a:gd name="connsiteX92" fmla="*/ 4747098 w 6789907"/>
              <a:gd name="connsiteY92" fmla="*/ 525294 h 2655651"/>
              <a:gd name="connsiteX93" fmla="*/ 4824919 w 6789907"/>
              <a:gd name="connsiteY93" fmla="*/ 535021 h 2655651"/>
              <a:gd name="connsiteX94" fmla="*/ 4854102 w 6789907"/>
              <a:gd name="connsiteY94" fmla="*/ 554477 h 2655651"/>
              <a:gd name="connsiteX95" fmla="*/ 4893013 w 6789907"/>
              <a:gd name="connsiteY95" fmla="*/ 564204 h 2655651"/>
              <a:gd name="connsiteX96" fmla="*/ 4951379 w 6789907"/>
              <a:gd name="connsiteY96" fmla="*/ 583659 h 2655651"/>
              <a:gd name="connsiteX97" fmla="*/ 4970834 w 6789907"/>
              <a:gd name="connsiteY97" fmla="*/ 603115 h 2655651"/>
              <a:gd name="connsiteX98" fmla="*/ 5038928 w 6789907"/>
              <a:gd name="connsiteY98" fmla="*/ 564204 h 2655651"/>
              <a:gd name="connsiteX99" fmla="*/ 5068111 w 6789907"/>
              <a:gd name="connsiteY99" fmla="*/ 544749 h 2655651"/>
              <a:gd name="connsiteX100" fmla="*/ 5126477 w 6789907"/>
              <a:gd name="connsiteY100" fmla="*/ 525294 h 2655651"/>
              <a:gd name="connsiteX101" fmla="*/ 5155660 w 6789907"/>
              <a:gd name="connsiteY101" fmla="*/ 515566 h 2655651"/>
              <a:gd name="connsiteX102" fmla="*/ 5223753 w 6789907"/>
              <a:gd name="connsiteY102" fmla="*/ 496111 h 2655651"/>
              <a:gd name="connsiteX103" fmla="*/ 5262664 w 6789907"/>
              <a:gd name="connsiteY103" fmla="*/ 476655 h 2655651"/>
              <a:gd name="connsiteX104" fmla="*/ 5321030 w 6789907"/>
              <a:gd name="connsiteY104" fmla="*/ 466928 h 2655651"/>
              <a:gd name="connsiteX105" fmla="*/ 5359941 w 6789907"/>
              <a:gd name="connsiteY105" fmla="*/ 457200 h 2655651"/>
              <a:gd name="connsiteX106" fmla="*/ 5593405 w 6789907"/>
              <a:gd name="connsiteY106" fmla="*/ 447472 h 2655651"/>
              <a:gd name="connsiteX107" fmla="*/ 5719864 w 6789907"/>
              <a:gd name="connsiteY107" fmla="*/ 428017 h 2655651"/>
              <a:gd name="connsiteX108" fmla="*/ 5846324 w 6789907"/>
              <a:gd name="connsiteY108" fmla="*/ 408562 h 2655651"/>
              <a:gd name="connsiteX109" fmla="*/ 5924145 w 6789907"/>
              <a:gd name="connsiteY109" fmla="*/ 398834 h 2655651"/>
              <a:gd name="connsiteX110" fmla="*/ 5992239 w 6789907"/>
              <a:gd name="connsiteY110" fmla="*/ 379379 h 2655651"/>
              <a:gd name="connsiteX111" fmla="*/ 6099243 w 6789907"/>
              <a:gd name="connsiteY111" fmla="*/ 359923 h 2655651"/>
              <a:gd name="connsiteX112" fmla="*/ 6128426 w 6789907"/>
              <a:gd name="connsiteY112" fmla="*/ 350196 h 2655651"/>
              <a:gd name="connsiteX113" fmla="*/ 6177064 w 6789907"/>
              <a:gd name="connsiteY113" fmla="*/ 321013 h 2655651"/>
              <a:gd name="connsiteX114" fmla="*/ 6235430 w 6789907"/>
              <a:gd name="connsiteY114" fmla="*/ 282102 h 2655651"/>
              <a:gd name="connsiteX115" fmla="*/ 6264613 w 6789907"/>
              <a:gd name="connsiteY115" fmla="*/ 262647 h 2655651"/>
              <a:gd name="connsiteX116" fmla="*/ 6293796 w 6789907"/>
              <a:gd name="connsiteY116" fmla="*/ 252919 h 2655651"/>
              <a:gd name="connsiteX117" fmla="*/ 6322979 w 6789907"/>
              <a:gd name="connsiteY117" fmla="*/ 233464 h 2655651"/>
              <a:gd name="connsiteX118" fmla="*/ 6381345 w 6789907"/>
              <a:gd name="connsiteY118" fmla="*/ 214008 h 2655651"/>
              <a:gd name="connsiteX119" fmla="*/ 6439711 w 6789907"/>
              <a:gd name="connsiteY119" fmla="*/ 194553 h 2655651"/>
              <a:gd name="connsiteX120" fmla="*/ 6468894 w 6789907"/>
              <a:gd name="connsiteY120" fmla="*/ 184825 h 2655651"/>
              <a:gd name="connsiteX121" fmla="*/ 6498077 w 6789907"/>
              <a:gd name="connsiteY121" fmla="*/ 165370 h 2655651"/>
              <a:gd name="connsiteX122" fmla="*/ 6546715 w 6789907"/>
              <a:gd name="connsiteY122" fmla="*/ 155642 h 2655651"/>
              <a:gd name="connsiteX123" fmla="*/ 6575898 w 6789907"/>
              <a:gd name="connsiteY123" fmla="*/ 145915 h 2655651"/>
              <a:gd name="connsiteX124" fmla="*/ 6634264 w 6789907"/>
              <a:gd name="connsiteY124" fmla="*/ 116732 h 2655651"/>
              <a:gd name="connsiteX125" fmla="*/ 6673175 w 6789907"/>
              <a:gd name="connsiteY125" fmla="*/ 87549 h 2655651"/>
              <a:gd name="connsiteX126" fmla="*/ 6702358 w 6789907"/>
              <a:gd name="connsiteY126" fmla="*/ 68094 h 2655651"/>
              <a:gd name="connsiteX127" fmla="*/ 6741268 w 6789907"/>
              <a:gd name="connsiteY127" fmla="*/ 38911 h 2655651"/>
              <a:gd name="connsiteX128" fmla="*/ 6760724 w 6789907"/>
              <a:gd name="connsiteY128" fmla="*/ 19455 h 2655651"/>
              <a:gd name="connsiteX129" fmla="*/ 6789907 w 6789907"/>
              <a:gd name="connsiteY129" fmla="*/ 0 h 265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789907" h="2655651">
                <a:moveTo>
                  <a:pt x="0" y="2655651"/>
                </a:moveTo>
                <a:cubicBezTo>
                  <a:pt x="3243" y="2645923"/>
                  <a:pt x="3322" y="2634475"/>
                  <a:pt x="9728" y="2626468"/>
                </a:cubicBezTo>
                <a:cubicBezTo>
                  <a:pt x="23442" y="2609326"/>
                  <a:pt x="48870" y="2603693"/>
                  <a:pt x="68094" y="2597285"/>
                </a:cubicBezTo>
                <a:cubicBezTo>
                  <a:pt x="84307" y="2548646"/>
                  <a:pt x="68094" y="2571345"/>
                  <a:pt x="136188" y="2548647"/>
                </a:cubicBezTo>
                <a:lnTo>
                  <a:pt x="165370" y="2538919"/>
                </a:lnTo>
                <a:cubicBezTo>
                  <a:pt x="171855" y="2529191"/>
                  <a:pt x="175697" y="2517039"/>
                  <a:pt x="184826" y="2509736"/>
                </a:cubicBezTo>
                <a:cubicBezTo>
                  <a:pt x="192833" y="2503330"/>
                  <a:pt x="204150" y="2502825"/>
                  <a:pt x="214009" y="2500008"/>
                </a:cubicBezTo>
                <a:cubicBezTo>
                  <a:pt x="224385" y="2497044"/>
                  <a:pt x="269751" y="2487415"/>
                  <a:pt x="282102" y="2480553"/>
                </a:cubicBezTo>
                <a:cubicBezTo>
                  <a:pt x="302542" y="2469197"/>
                  <a:pt x="321013" y="2454612"/>
                  <a:pt x="340468" y="2441642"/>
                </a:cubicBezTo>
                <a:cubicBezTo>
                  <a:pt x="350196" y="2435157"/>
                  <a:pt x="361384" y="2430454"/>
                  <a:pt x="369651" y="2422187"/>
                </a:cubicBezTo>
                <a:cubicBezTo>
                  <a:pt x="376136" y="2415702"/>
                  <a:pt x="380406" y="2405632"/>
                  <a:pt x="389107" y="2402732"/>
                </a:cubicBezTo>
                <a:cubicBezTo>
                  <a:pt x="420478" y="2392275"/>
                  <a:pt x="453958" y="2389762"/>
                  <a:pt x="486383" y="2383277"/>
                </a:cubicBezTo>
                <a:cubicBezTo>
                  <a:pt x="492868" y="2376792"/>
                  <a:pt x="497636" y="2367923"/>
                  <a:pt x="505839" y="2363821"/>
                </a:cubicBezTo>
                <a:cubicBezTo>
                  <a:pt x="529518" y="2351982"/>
                  <a:pt x="575191" y="2341619"/>
                  <a:pt x="603115" y="2334638"/>
                </a:cubicBezTo>
                <a:cubicBezTo>
                  <a:pt x="612843" y="2324910"/>
                  <a:pt x="623491" y="2316023"/>
                  <a:pt x="632298" y="2305455"/>
                </a:cubicBezTo>
                <a:cubicBezTo>
                  <a:pt x="639782" y="2296474"/>
                  <a:pt x="642955" y="2283971"/>
                  <a:pt x="651753" y="2276272"/>
                </a:cubicBezTo>
                <a:cubicBezTo>
                  <a:pt x="669350" y="2260875"/>
                  <a:pt x="690664" y="2250332"/>
                  <a:pt x="710119" y="2237362"/>
                </a:cubicBezTo>
                <a:cubicBezTo>
                  <a:pt x="719847" y="2230877"/>
                  <a:pt x="728845" y="2223134"/>
                  <a:pt x="739302" y="2217906"/>
                </a:cubicBezTo>
                <a:cubicBezTo>
                  <a:pt x="752272" y="2211421"/>
                  <a:pt x="765778" y="2205912"/>
                  <a:pt x="778213" y="2198451"/>
                </a:cubicBezTo>
                <a:cubicBezTo>
                  <a:pt x="861836" y="2148278"/>
                  <a:pt x="807062" y="2169378"/>
                  <a:pt x="865762" y="2149813"/>
                </a:cubicBezTo>
                <a:cubicBezTo>
                  <a:pt x="934556" y="2103949"/>
                  <a:pt x="849368" y="2161522"/>
                  <a:pt x="933856" y="2101174"/>
                </a:cubicBezTo>
                <a:cubicBezTo>
                  <a:pt x="943370" y="2094379"/>
                  <a:pt x="952582" y="2086947"/>
                  <a:pt x="963039" y="2081719"/>
                </a:cubicBezTo>
                <a:cubicBezTo>
                  <a:pt x="972210" y="2077133"/>
                  <a:pt x="983051" y="2076577"/>
                  <a:pt x="992222" y="2071991"/>
                </a:cubicBezTo>
                <a:cubicBezTo>
                  <a:pt x="1002679" y="2066763"/>
                  <a:pt x="1010948" y="2057764"/>
                  <a:pt x="1021405" y="2052536"/>
                </a:cubicBezTo>
                <a:cubicBezTo>
                  <a:pt x="1030576" y="2047950"/>
                  <a:pt x="1041163" y="2046847"/>
                  <a:pt x="1050588" y="2042808"/>
                </a:cubicBezTo>
                <a:cubicBezTo>
                  <a:pt x="1085145" y="2027998"/>
                  <a:pt x="1089373" y="2023436"/>
                  <a:pt x="1118681" y="2003898"/>
                </a:cubicBezTo>
                <a:cubicBezTo>
                  <a:pt x="1125166" y="1994170"/>
                  <a:pt x="1130652" y="1983696"/>
                  <a:pt x="1138136" y="1974715"/>
                </a:cubicBezTo>
                <a:cubicBezTo>
                  <a:pt x="1146943" y="1964147"/>
                  <a:pt x="1160638" y="1957558"/>
                  <a:pt x="1167319" y="1945532"/>
                </a:cubicBezTo>
                <a:cubicBezTo>
                  <a:pt x="1177279" y="1927605"/>
                  <a:pt x="1177604" y="1905509"/>
                  <a:pt x="1186775" y="1887166"/>
                </a:cubicBezTo>
                <a:lnTo>
                  <a:pt x="1206230" y="1848255"/>
                </a:lnTo>
                <a:cubicBezTo>
                  <a:pt x="1209473" y="1832042"/>
                  <a:pt x="1211608" y="1815568"/>
                  <a:pt x="1215958" y="1799617"/>
                </a:cubicBezTo>
                <a:cubicBezTo>
                  <a:pt x="1221354" y="1779832"/>
                  <a:pt x="1231391" y="1761360"/>
                  <a:pt x="1235413" y="1741251"/>
                </a:cubicBezTo>
                <a:cubicBezTo>
                  <a:pt x="1255190" y="1642372"/>
                  <a:pt x="1234928" y="1733221"/>
                  <a:pt x="1254868" y="1663430"/>
                </a:cubicBezTo>
                <a:cubicBezTo>
                  <a:pt x="1258541" y="1650575"/>
                  <a:pt x="1259330" y="1636808"/>
                  <a:pt x="1264596" y="1624519"/>
                </a:cubicBezTo>
                <a:cubicBezTo>
                  <a:pt x="1269201" y="1613773"/>
                  <a:pt x="1279303" y="1606019"/>
                  <a:pt x="1284051" y="1595336"/>
                </a:cubicBezTo>
                <a:cubicBezTo>
                  <a:pt x="1292380" y="1576596"/>
                  <a:pt x="1297022" y="1556425"/>
                  <a:pt x="1303507" y="1536970"/>
                </a:cubicBezTo>
                <a:lnTo>
                  <a:pt x="1322962" y="1478604"/>
                </a:lnTo>
                <a:cubicBezTo>
                  <a:pt x="1355655" y="1380527"/>
                  <a:pt x="1305773" y="1532657"/>
                  <a:pt x="1342417" y="1410511"/>
                </a:cubicBezTo>
                <a:cubicBezTo>
                  <a:pt x="1348310" y="1390868"/>
                  <a:pt x="1355388" y="1371600"/>
                  <a:pt x="1361873" y="1352145"/>
                </a:cubicBezTo>
                <a:lnTo>
                  <a:pt x="1371600" y="1322962"/>
                </a:lnTo>
                <a:lnTo>
                  <a:pt x="1381328" y="1293779"/>
                </a:lnTo>
                <a:cubicBezTo>
                  <a:pt x="1384571" y="1264596"/>
                  <a:pt x="1386229" y="1235193"/>
                  <a:pt x="1391056" y="1206230"/>
                </a:cubicBezTo>
                <a:cubicBezTo>
                  <a:pt x="1392742" y="1196116"/>
                  <a:pt x="1397966" y="1186906"/>
                  <a:pt x="1400783" y="1177047"/>
                </a:cubicBezTo>
                <a:cubicBezTo>
                  <a:pt x="1404456" y="1164192"/>
                  <a:pt x="1407268" y="1151106"/>
                  <a:pt x="1410511" y="1138136"/>
                </a:cubicBezTo>
                <a:cubicBezTo>
                  <a:pt x="1423481" y="1141379"/>
                  <a:pt x="1436567" y="1144191"/>
                  <a:pt x="1449422" y="1147864"/>
                </a:cubicBezTo>
                <a:cubicBezTo>
                  <a:pt x="1459281" y="1150681"/>
                  <a:pt x="1468351" y="1157591"/>
                  <a:pt x="1478605" y="1157591"/>
                </a:cubicBezTo>
                <a:cubicBezTo>
                  <a:pt x="1491974" y="1157591"/>
                  <a:pt x="1504545" y="1151106"/>
                  <a:pt x="1517515" y="1147864"/>
                </a:cubicBezTo>
                <a:cubicBezTo>
                  <a:pt x="1587947" y="1100909"/>
                  <a:pt x="1554967" y="1119410"/>
                  <a:pt x="1614792" y="1089498"/>
                </a:cubicBezTo>
                <a:cubicBezTo>
                  <a:pt x="1621277" y="1083013"/>
                  <a:pt x="1628376" y="1077088"/>
                  <a:pt x="1634247" y="1070042"/>
                </a:cubicBezTo>
                <a:cubicBezTo>
                  <a:pt x="1644626" y="1057587"/>
                  <a:pt x="1651966" y="1042596"/>
                  <a:pt x="1663430" y="1031132"/>
                </a:cubicBezTo>
                <a:cubicBezTo>
                  <a:pt x="1671697" y="1022865"/>
                  <a:pt x="1683484" y="1018980"/>
                  <a:pt x="1692613" y="1011677"/>
                </a:cubicBezTo>
                <a:cubicBezTo>
                  <a:pt x="1699775" y="1005948"/>
                  <a:pt x="1705583" y="998706"/>
                  <a:pt x="1712068" y="992221"/>
                </a:cubicBezTo>
                <a:cubicBezTo>
                  <a:pt x="1715311" y="979251"/>
                  <a:pt x="1715817" y="965269"/>
                  <a:pt x="1721796" y="953311"/>
                </a:cubicBezTo>
                <a:cubicBezTo>
                  <a:pt x="1725898" y="945108"/>
                  <a:pt x="1737149" y="942058"/>
                  <a:pt x="1741251" y="933855"/>
                </a:cubicBezTo>
                <a:cubicBezTo>
                  <a:pt x="1747230" y="921897"/>
                  <a:pt x="1743893" y="906282"/>
                  <a:pt x="1750979" y="894945"/>
                </a:cubicBezTo>
                <a:cubicBezTo>
                  <a:pt x="1769948" y="864595"/>
                  <a:pt x="1792607" y="855483"/>
                  <a:pt x="1819073" y="836579"/>
                </a:cubicBezTo>
                <a:cubicBezTo>
                  <a:pt x="1832266" y="827156"/>
                  <a:pt x="1845013" y="817124"/>
                  <a:pt x="1857983" y="807396"/>
                </a:cubicBezTo>
                <a:cubicBezTo>
                  <a:pt x="1880563" y="739658"/>
                  <a:pt x="1851559" y="812166"/>
                  <a:pt x="1887166" y="758757"/>
                </a:cubicBezTo>
                <a:cubicBezTo>
                  <a:pt x="1895210" y="746691"/>
                  <a:pt x="1898578" y="731913"/>
                  <a:pt x="1906622" y="719847"/>
                </a:cubicBezTo>
                <a:cubicBezTo>
                  <a:pt x="1911709" y="712216"/>
                  <a:pt x="1920574" y="707728"/>
                  <a:pt x="1926077" y="700391"/>
                </a:cubicBezTo>
                <a:cubicBezTo>
                  <a:pt x="1940106" y="681685"/>
                  <a:pt x="1952018" y="661480"/>
                  <a:pt x="1964988" y="642025"/>
                </a:cubicBezTo>
                <a:cubicBezTo>
                  <a:pt x="1971473" y="632297"/>
                  <a:pt x="1974715" y="619327"/>
                  <a:pt x="1984443" y="612842"/>
                </a:cubicBezTo>
                <a:cubicBezTo>
                  <a:pt x="2056899" y="564539"/>
                  <a:pt x="1967909" y="626620"/>
                  <a:pt x="2042809" y="564204"/>
                </a:cubicBezTo>
                <a:cubicBezTo>
                  <a:pt x="2065122" y="545610"/>
                  <a:pt x="2090873" y="538099"/>
                  <a:pt x="2110902" y="515566"/>
                </a:cubicBezTo>
                <a:cubicBezTo>
                  <a:pt x="2135335" y="488078"/>
                  <a:pt x="2146287" y="448832"/>
                  <a:pt x="2178996" y="428017"/>
                </a:cubicBezTo>
                <a:cubicBezTo>
                  <a:pt x="2215027" y="405088"/>
                  <a:pt x="2271823" y="380491"/>
                  <a:pt x="2315183" y="369651"/>
                </a:cubicBezTo>
                <a:cubicBezTo>
                  <a:pt x="2334318" y="364867"/>
                  <a:pt x="2354414" y="364707"/>
                  <a:pt x="2373549" y="359923"/>
                </a:cubicBezTo>
                <a:cubicBezTo>
                  <a:pt x="2393444" y="354949"/>
                  <a:pt x="2412020" y="345442"/>
                  <a:pt x="2431915" y="340468"/>
                </a:cubicBezTo>
                <a:cubicBezTo>
                  <a:pt x="2444885" y="337225"/>
                  <a:pt x="2458020" y="334582"/>
                  <a:pt x="2470826" y="330740"/>
                </a:cubicBezTo>
                <a:cubicBezTo>
                  <a:pt x="2490469" y="324847"/>
                  <a:pt x="2509737" y="317770"/>
                  <a:pt x="2529192" y="311285"/>
                </a:cubicBezTo>
                <a:cubicBezTo>
                  <a:pt x="2538920" y="308042"/>
                  <a:pt x="2549204" y="306143"/>
                  <a:pt x="2558375" y="301557"/>
                </a:cubicBezTo>
                <a:cubicBezTo>
                  <a:pt x="2584315" y="288587"/>
                  <a:pt x="2609539" y="274072"/>
                  <a:pt x="2636196" y="262647"/>
                </a:cubicBezTo>
                <a:cubicBezTo>
                  <a:pt x="2655046" y="254569"/>
                  <a:pt x="2677498" y="254567"/>
                  <a:pt x="2694562" y="243191"/>
                </a:cubicBezTo>
                <a:cubicBezTo>
                  <a:pt x="2704290" y="236706"/>
                  <a:pt x="2713061" y="228484"/>
                  <a:pt x="2723745" y="223736"/>
                </a:cubicBezTo>
                <a:cubicBezTo>
                  <a:pt x="2742485" y="215407"/>
                  <a:pt x="2782111" y="204281"/>
                  <a:pt x="2782111" y="204281"/>
                </a:cubicBezTo>
                <a:cubicBezTo>
                  <a:pt x="2908571" y="207523"/>
                  <a:pt x="3035326" y="204776"/>
                  <a:pt x="3161490" y="214008"/>
                </a:cubicBezTo>
                <a:cubicBezTo>
                  <a:pt x="3170637" y="214677"/>
                  <a:pt x="3173783" y="227735"/>
                  <a:pt x="3180945" y="233464"/>
                </a:cubicBezTo>
                <a:cubicBezTo>
                  <a:pt x="3190074" y="240767"/>
                  <a:pt x="3199671" y="247691"/>
                  <a:pt x="3210128" y="252919"/>
                </a:cubicBezTo>
                <a:cubicBezTo>
                  <a:pt x="3263596" y="279653"/>
                  <a:pt x="3270548" y="273847"/>
                  <a:pt x="3336588" y="282102"/>
                </a:cubicBezTo>
                <a:cubicBezTo>
                  <a:pt x="3486972" y="357295"/>
                  <a:pt x="3385430" y="319854"/>
                  <a:pt x="3657600" y="330740"/>
                </a:cubicBezTo>
                <a:cubicBezTo>
                  <a:pt x="3664085" y="340468"/>
                  <a:pt x="3667142" y="353727"/>
                  <a:pt x="3677056" y="359923"/>
                </a:cubicBezTo>
                <a:cubicBezTo>
                  <a:pt x="3694447" y="370792"/>
                  <a:pt x="3718358" y="368003"/>
                  <a:pt x="3735422" y="379379"/>
                </a:cubicBezTo>
                <a:cubicBezTo>
                  <a:pt x="3775729" y="406250"/>
                  <a:pt x="3753263" y="395998"/>
                  <a:pt x="3803515" y="408562"/>
                </a:cubicBezTo>
                <a:cubicBezTo>
                  <a:pt x="3813243" y="415047"/>
                  <a:pt x="3821105" y="426505"/>
                  <a:pt x="3832698" y="428017"/>
                </a:cubicBezTo>
                <a:cubicBezTo>
                  <a:pt x="4118686" y="465320"/>
                  <a:pt x="3952829" y="412939"/>
                  <a:pt x="4056434" y="447472"/>
                </a:cubicBezTo>
                <a:cubicBezTo>
                  <a:pt x="4066162" y="453957"/>
                  <a:pt x="4074443" y="463490"/>
                  <a:pt x="4085617" y="466928"/>
                </a:cubicBezTo>
                <a:cubicBezTo>
                  <a:pt x="4113174" y="475407"/>
                  <a:pt x="4203398" y="489800"/>
                  <a:pt x="4241260" y="496111"/>
                </a:cubicBezTo>
                <a:cubicBezTo>
                  <a:pt x="4293141" y="492868"/>
                  <a:pt x="4345627" y="494929"/>
                  <a:pt x="4396902" y="486383"/>
                </a:cubicBezTo>
                <a:cubicBezTo>
                  <a:pt x="4405949" y="484875"/>
                  <a:pt x="4408155" y="471030"/>
                  <a:pt x="4416358" y="466928"/>
                </a:cubicBezTo>
                <a:cubicBezTo>
                  <a:pt x="4428316" y="460949"/>
                  <a:pt x="4442298" y="460443"/>
                  <a:pt x="4455268" y="457200"/>
                </a:cubicBezTo>
                <a:cubicBezTo>
                  <a:pt x="4499695" y="486818"/>
                  <a:pt x="4468397" y="470678"/>
                  <a:pt x="4523362" y="486383"/>
                </a:cubicBezTo>
                <a:cubicBezTo>
                  <a:pt x="4583291" y="503506"/>
                  <a:pt x="4535581" y="499889"/>
                  <a:pt x="4640094" y="515566"/>
                </a:cubicBezTo>
                <a:cubicBezTo>
                  <a:pt x="4675513" y="520879"/>
                  <a:pt x="4711480" y="521545"/>
                  <a:pt x="4747098" y="525294"/>
                </a:cubicBezTo>
                <a:cubicBezTo>
                  <a:pt x="4773097" y="528031"/>
                  <a:pt x="4798979" y="531779"/>
                  <a:pt x="4824919" y="535021"/>
                </a:cubicBezTo>
                <a:cubicBezTo>
                  <a:pt x="4834647" y="541506"/>
                  <a:pt x="4843356" y="549872"/>
                  <a:pt x="4854102" y="554477"/>
                </a:cubicBezTo>
                <a:cubicBezTo>
                  <a:pt x="4866390" y="559743"/>
                  <a:pt x="4880207" y="560362"/>
                  <a:pt x="4893013" y="564204"/>
                </a:cubicBezTo>
                <a:cubicBezTo>
                  <a:pt x="4912656" y="570097"/>
                  <a:pt x="4931924" y="577174"/>
                  <a:pt x="4951379" y="583659"/>
                </a:cubicBezTo>
                <a:cubicBezTo>
                  <a:pt x="4957864" y="590144"/>
                  <a:pt x="4961755" y="601818"/>
                  <a:pt x="4970834" y="603115"/>
                </a:cubicBezTo>
                <a:cubicBezTo>
                  <a:pt x="5030619" y="611656"/>
                  <a:pt x="5010527" y="592605"/>
                  <a:pt x="5038928" y="564204"/>
                </a:cubicBezTo>
                <a:cubicBezTo>
                  <a:pt x="5047195" y="555937"/>
                  <a:pt x="5057427" y="549497"/>
                  <a:pt x="5068111" y="544749"/>
                </a:cubicBezTo>
                <a:cubicBezTo>
                  <a:pt x="5086851" y="536420"/>
                  <a:pt x="5107022" y="531779"/>
                  <a:pt x="5126477" y="525294"/>
                </a:cubicBezTo>
                <a:cubicBezTo>
                  <a:pt x="5136205" y="522051"/>
                  <a:pt x="5145712" y="518053"/>
                  <a:pt x="5155660" y="515566"/>
                </a:cubicBezTo>
                <a:cubicBezTo>
                  <a:pt x="5175396" y="510632"/>
                  <a:pt x="5204222" y="504481"/>
                  <a:pt x="5223753" y="496111"/>
                </a:cubicBezTo>
                <a:cubicBezTo>
                  <a:pt x="5237082" y="490399"/>
                  <a:pt x="5248774" y="480822"/>
                  <a:pt x="5262664" y="476655"/>
                </a:cubicBezTo>
                <a:cubicBezTo>
                  <a:pt x="5281556" y="470987"/>
                  <a:pt x="5301689" y="470796"/>
                  <a:pt x="5321030" y="466928"/>
                </a:cubicBezTo>
                <a:cubicBezTo>
                  <a:pt x="5334140" y="464306"/>
                  <a:pt x="5346605" y="458153"/>
                  <a:pt x="5359941" y="457200"/>
                </a:cubicBezTo>
                <a:cubicBezTo>
                  <a:pt x="5437632" y="451650"/>
                  <a:pt x="5515584" y="450715"/>
                  <a:pt x="5593405" y="447472"/>
                </a:cubicBezTo>
                <a:cubicBezTo>
                  <a:pt x="5663069" y="430057"/>
                  <a:pt x="5614047" y="440467"/>
                  <a:pt x="5719864" y="428017"/>
                </a:cubicBezTo>
                <a:cubicBezTo>
                  <a:pt x="5944663" y="401569"/>
                  <a:pt x="5689469" y="432693"/>
                  <a:pt x="5846324" y="408562"/>
                </a:cubicBezTo>
                <a:cubicBezTo>
                  <a:pt x="5872162" y="404587"/>
                  <a:pt x="5898358" y="403132"/>
                  <a:pt x="5924145" y="398834"/>
                </a:cubicBezTo>
                <a:cubicBezTo>
                  <a:pt x="5960627" y="392753"/>
                  <a:pt x="5959865" y="388629"/>
                  <a:pt x="5992239" y="379379"/>
                </a:cubicBezTo>
                <a:cubicBezTo>
                  <a:pt x="6038110" y="366273"/>
                  <a:pt x="6044124" y="367797"/>
                  <a:pt x="6099243" y="359923"/>
                </a:cubicBezTo>
                <a:cubicBezTo>
                  <a:pt x="6108971" y="356681"/>
                  <a:pt x="6119633" y="355472"/>
                  <a:pt x="6128426" y="350196"/>
                </a:cubicBezTo>
                <a:cubicBezTo>
                  <a:pt x="6195190" y="310137"/>
                  <a:pt x="6094394" y="348568"/>
                  <a:pt x="6177064" y="321013"/>
                </a:cubicBezTo>
                <a:lnTo>
                  <a:pt x="6235430" y="282102"/>
                </a:lnTo>
                <a:cubicBezTo>
                  <a:pt x="6245158" y="275617"/>
                  <a:pt x="6253522" y="266344"/>
                  <a:pt x="6264613" y="262647"/>
                </a:cubicBezTo>
                <a:cubicBezTo>
                  <a:pt x="6274341" y="259404"/>
                  <a:pt x="6284625" y="257505"/>
                  <a:pt x="6293796" y="252919"/>
                </a:cubicBezTo>
                <a:cubicBezTo>
                  <a:pt x="6304253" y="247691"/>
                  <a:pt x="6312296" y="238212"/>
                  <a:pt x="6322979" y="233464"/>
                </a:cubicBezTo>
                <a:cubicBezTo>
                  <a:pt x="6341719" y="225135"/>
                  <a:pt x="6361890" y="220493"/>
                  <a:pt x="6381345" y="214008"/>
                </a:cubicBezTo>
                <a:lnTo>
                  <a:pt x="6439711" y="194553"/>
                </a:lnTo>
                <a:cubicBezTo>
                  <a:pt x="6449439" y="191310"/>
                  <a:pt x="6460362" y="190513"/>
                  <a:pt x="6468894" y="184825"/>
                </a:cubicBezTo>
                <a:cubicBezTo>
                  <a:pt x="6478622" y="178340"/>
                  <a:pt x="6487130" y="169475"/>
                  <a:pt x="6498077" y="165370"/>
                </a:cubicBezTo>
                <a:cubicBezTo>
                  <a:pt x="6513558" y="159565"/>
                  <a:pt x="6530675" y="159652"/>
                  <a:pt x="6546715" y="155642"/>
                </a:cubicBezTo>
                <a:cubicBezTo>
                  <a:pt x="6556663" y="153155"/>
                  <a:pt x="6566170" y="149157"/>
                  <a:pt x="6575898" y="145915"/>
                </a:cubicBezTo>
                <a:cubicBezTo>
                  <a:pt x="6621203" y="100608"/>
                  <a:pt x="6562554" y="152586"/>
                  <a:pt x="6634264" y="116732"/>
                </a:cubicBezTo>
                <a:cubicBezTo>
                  <a:pt x="6648765" y="109482"/>
                  <a:pt x="6659982" y="96972"/>
                  <a:pt x="6673175" y="87549"/>
                </a:cubicBezTo>
                <a:cubicBezTo>
                  <a:pt x="6682689" y="80754"/>
                  <a:pt x="6692845" y="74889"/>
                  <a:pt x="6702358" y="68094"/>
                </a:cubicBezTo>
                <a:cubicBezTo>
                  <a:pt x="6715551" y="58671"/>
                  <a:pt x="6728813" y="49290"/>
                  <a:pt x="6741268" y="38911"/>
                </a:cubicBezTo>
                <a:cubicBezTo>
                  <a:pt x="6748314" y="33039"/>
                  <a:pt x="6753562" y="25184"/>
                  <a:pt x="6760724" y="19455"/>
                </a:cubicBezTo>
                <a:cubicBezTo>
                  <a:pt x="6769853" y="12152"/>
                  <a:pt x="6789907" y="0"/>
                  <a:pt x="6789907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061" name="AutoShape 226"/>
          <p:cNvSpPr>
            <a:spLocks/>
          </p:cNvSpPr>
          <p:nvPr/>
        </p:nvSpPr>
        <p:spPr bwMode="auto">
          <a:xfrm>
            <a:off x="5229225" y="5076825"/>
            <a:ext cx="1616075" cy="425450"/>
          </a:xfrm>
          <a:prstGeom prst="wedgeEllipseCallout">
            <a:avLst>
              <a:gd name="adj1" fmla="val 41537"/>
              <a:gd name="adj2" fmla="val -117949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68415" tIns="34208" rIns="68415" bIns="34208"/>
          <a:lstStyle/>
          <a:p>
            <a:pPr algn="ctr" defTabSz="957263"/>
            <a:r>
              <a:rPr lang="ru-RU" sz="900" b="0">
                <a:latin typeface="Times New Roman" pitchFamily="18" charset="0"/>
                <a:cs typeface="Times New Roman" pitchFamily="18" charset="0"/>
              </a:rPr>
              <a:t>Автодорога Валдай –Боровичи (Р 8)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431800" y="4835525"/>
            <a:ext cx="487363" cy="525463"/>
          </a:xfrm>
          <a:custGeom>
            <a:avLst/>
            <a:gdLst>
              <a:gd name="connsiteX0" fmla="*/ 0 w 629392"/>
              <a:gd name="connsiteY0" fmla="*/ 0 h 736436"/>
              <a:gd name="connsiteX1" fmla="*/ 23751 w 629392"/>
              <a:gd name="connsiteY1" fmla="*/ 59377 h 736436"/>
              <a:gd name="connsiteX2" fmla="*/ 71252 w 629392"/>
              <a:gd name="connsiteY2" fmla="*/ 166255 h 736436"/>
              <a:gd name="connsiteX3" fmla="*/ 95003 w 629392"/>
              <a:gd name="connsiteY3" fmla="*/ 201881 h 736436"/>
              <a:gd name="connsiteX4" fmla="*/ 130629 w 629392"/>
              <a:gd name="connsiteY4" fmla="*/ 225631 h 736436"/>
              <a:gd name="connsiteX5" fmla="*/ 178130 w 629392"/>
              <a:gd name="connsiteY5" fmla="*/ 285008 h 736436"/>
              <a:gd name="connsiteX6" fmla="*/ 190005 w 629392"/>
              <a:gd name="connsiteY6" fmla="*/ 320634 h 736436"/>
              <a:gd name="connsiteX7" fmla="*/ 273133 w 629392"/>
              <a:gd name="connsiteY7" fmla="*/ 403761 h 736436"/>
              <a:gd name="connsiteX8" fmla="*/ 344385 w 629392"/>
              <a:gd name="connsiteY8" fmla="*/ 415636 h 736436"/>
              <a:gd name="connsiteX9" fmla="*/ 356260 w 629392"/>
              <a:gd name="connsiteY9" fmla="*/ 510639 h 736436"/>
              <a:gd name="connsiteX10" fmla="*/ 427512 w 629392"/>
              <a:gd name="connsiteY10" fmla="*/ 534390 h 736436"/>
              <a:gd name="connsiteX11" fmla="*/ 463138 w 629392"/>
              <a:gd name="connsiteY11" fmla="*/ 546265 h 736436"/>
              <a:gd name="connsiteX12" fmla="*/ 546265 w 629392"/>
              <a:gd name="connsiteY12" fmla="*/ 629392 h 736436"/>
              <a:gd name="connsiteX13" fmla="*/ 558141 w 629392"/>
              <a:gd name="connsiteY13" fmla="*/ 665018 h 736436"/>
              <a:gd name="connsiteX14" fmla="*/ 570016 w 629392"/>
              <a:gd name="connsiteY14" fmla="*/ 724395 h 736436"/>
              <a:gd name="connsiteX15" fmla="*/ 629392 w 629392"/>
              <a:gd name="connsiteY15" fmla="*/ 736270 h 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9392" h="736436">
                <a:moveTo>
                  <a:pt x="0" y="0"/>
                </a:moveTo>
                <a:cubicBezTo>
                  <a:pt x="7917" y="19792"/>
                  <a:pt x="18958" y="38606"/>
                  <a:pt x="23751" y="59377"/>
                </a:cubicBezTo>
                <a:cubicBezTo>
                  <a:pt x="49488" y="170903"/>
                  <a:pt x="522" y="142677"/>
                  <a:pt x="71252" y="166255"/>
                </a:cubicBezTo>
                <a:cubicBezTo>
                  <a:pt x="79169" y="178130"/>
                  <a:pt x="84911" y="191789"/>
                  <a:pt x="95003" y="201881"/>
                </a:cubicBezTo>
                <a:cubicBezTo>
                  <a:pt x="105095" y="211973"/>
                  <a:pt x="122712" y="213756"/>
                  <a:pt x="130629" y="225631"/>
                </a:cubicBezTo>
                <a:cubicBezTo>
                  <a:pt x="177493" y="295928"/>
                  <a:pt x="102514" y="259803"/>
                  <a:pt x="178130" y="285008"/>
                </a:cubicBezTo>
                <a:cubicBezTo>
                  <a:pt x="182088" y="296883"/>
                  <a:pt x="183926" y="309692"/>
                  <a:pt x="190005" y="320634"/>
                </a:cubicBezTo>
                <a:cubicBezTo>
                  <a:pt x="224028" y="381875"/>
                  <a:pt x="219383" y="391817"/>
                  <a:pt x="273133" y="403761"/>
                </a:cubicBezTo>
                <a:cubicBezTo>
                  <a:pt x="296638" y="408984"/>
                  <a:pt x="320634" y="411678"/>
                  <a:pt x="344385" y="415636"/>
                </a:cubicBezTo>
                <a:cubicBezTo>
                  <a:pt x="348343" y="447304"/>
                  <a:pt x="337959" y="484494"/>
                  <a:pt x="356260" y="510639"/>
                </a:cubicBezTo>
                <a:cubicBezTo>
                  <a:pt x="370617" y="531149"/>
                  <a:pt x="403761" y="526473"/>
                  <a:pt x="427512" y="534390"/>
                </a:cubicBezTo>
                <a:lnTo>
                  <a:pt x="463138" y="546265"/>
                </a:lnTo>
                <a:cubicBezTo>
                  <a:pt x="517583" y="627932"/>
                  <a:pt x="483559" y="608491"/>
                  <a:pt x="546265" y="629392"/>
                </a:cubicBezTo>
                <a:cubicBezTo>
                  <a:pt x="550224" y="641267"/>
                  <a:pt x="555105" y="652874"/>
                  <a:pt x="558141" y="665018"/>
                </a:cubicBezTo>
                <a:cubicBezTo>
                  <a:pt x="563036" y="684600"/>
                  <a:pt x="558820" y="707601"/>
                  <a:pt x="570016" y="724395"/>
                </a:cubicBezTo>
                <a:cubicBezTo>
                  <a:pt x="579602" y="738773"/>
                  <a:pt x="614343" y="736270"/>
                  <a:pt x="629392" y="736270"/>
                </a:cubicBezTo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063" name="AutoShape 226"/>
          <p:cNvSpPr>
            <a:spLocks/>
          </p:cNvSpPr>
          <p:nvPr/>
        </p:nvSpPr>
        <p:spPr bwMode="auto">
          <a:xfrm>
            <a:off x="149225" y="6280150"/>
            <a:ext cx="1614488" cy="425450"/>
          </a:xfrm>
          <a:prstGeom prst="wedgeEllipseCallout">
            <a:avLst>
              <a:gd name="adj1" fmla="val 4523"/>
              <a:gd name="adj2" fmla="val -167954"/>
            </a:avLst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68415" tIns="34208" rIns="68415" bIns="34208"/>
          <a:lstStyle/>
          <a:p>
            <a:pPr algn="ctr" defTabSz="957263"/>
            <a:r>
              <a:rPr lang="ru-RU" sz="900" b="0">
                <a:latin typeface="Times New Roman" pitchFamily="18" charset="0"/>
                <a:cs typeface="Times New Roman" pitchFamily="18" charset="0"/>
              </a:rPr>
              <a:t>Автодорога  М - 10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defTabSz="957263" eaLnBrk="1" hangingPunct="1"/>
            <a:endParaRPr lang="ru-RU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5734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77788"/>
            <a:ext cx="9731375" cy="673893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17929" y="2225903"/>
            <a:ext cx="9906000" cy="2405062"/>
          </a:xfrm>
          <a:prstGeom prst="rect">
            <a:avLst/>
          </a:prstGeo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5701" tIns="47854" rIns="95701" bIns="47854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49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2pPr>
            <a:lvl3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3pPr>
            <a:lvl4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4pPr>
            <a:lvl5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defTabSz="127952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defTabSz="127952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defTabSz="127952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defTabSz="127952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i="1" cap="none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1</a:t>
            </a:r>
          </a:p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i="1" cap="none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Группа 38"/>
          <p:cNvGrpSpPr>
            <a:grpSpLocks/>
          </p:cNvGrpSpPr>
          <p:nvPr/>
        </p:nvGrpSpPr>
        <p:grpSpPr bwMode="auto">
          <a:xfrm>
            <a:off x="41275" y="1039813"/>
            <a:ext cx="9906000" cy="5878512"/>
            <a:chOff x="0" y="1285875"/>
            <a:chExt cx="12801600" cy="8315325"/>
          </a:xfrm>
        </p:grpSpPr>
        <p:pic>
          <p:nvPicPr>
            <p:cNvPr id="2067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" name="Полилиния 40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                                    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ЖЕЛЕЗНО-ДОРОЖНОМ ТРАНСПОРТЕ                                                      (часть 4.1.2.)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41288" y="1100138"/>
          <a:ext cx="9764712" cy="1392237"/>
        </p:xfrm>
        <a:graphic>
          <a:graphicData uri="http://schemas.openxmlformats.org/presentationml/2006/ole">
            <p:oleObj spid="_x0000_s2050" name="Worksheet" r:id="rId4" imgW="8048611" imgH="1286010" progId="Excel.Sheet.8">
              <p:embed/>
            </p:oleObj>
          </a:graphicData>
        </a:graphic>
      </p:graphicFrame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627277" y="5822724"/>
            <a:ext cx="2292237" cy="1062491"/>
            <a:chOff x="-18" y="4974"/>
            <a:chExt cx="1866" cy="108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9474" name="Прямоугольник 5"/>
            <p:cNvSpPr>
              <a:spLocks noChangeArrowheads="1"/>
            </p:cNvSpPr>
            <p:nvPr/>
          </p:nvSpPr>
          <p:spPr bwMode="auto">
            <a:xfrm>
              <a:off x="-18" y="4974"/>
              <a:ext cx="1866" cy="108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10478" tIns="55239" rIns="110478" bIns="55239"/>
            <a:lstStyle/>
            <a:p>
              <a:pPr algn="ctr" defTabSz="956153">
                <a:defRPr/>
              </a:pPr>
              <a:r>
                <a:rPr lang="ru-RU" sz="800"/>
                <a:t>УСЛОВНЫЕ ОБОЗНАЧЕНИЯ</a:t>
              </a:r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142" y="5365"/>
              <a:ext cx="227" cy="229"/>
            </a:xfrm>
            <a:custGeom>
              <a:avLst/>
              <a:gdLst>
                <a:gd name="connsiteX0" fmla="*/ 2004060 w 2009140"/>
                <a:gd name="connsiteY0" fmla="*/ 2385060 h 2385060"/>
                <a:gd name="connsiteX1" fmla="*/ 1905000 w 2009140"/>
                <a:gd name="connsiteY1" fmla="*/ 1950720 h 2385060"/>
                <a:gd name="connsiteX2" fmla="*/ 1379220 w 2009140"/>
                <a:gd name="connsiteY2" fmla="*/ 1463040 h 2385060"/>
                <a:gd name="connsiteX3" fmla="*/ 952500 w 2009140"/>
                <a:gd name="connsiteY3" fmla="*/ 1181100 h 2385060"/>
                <a:gd name="connsiteX4" fmla="*/ 594360 w 2009140"/>
                <a:gd name="connsiteY4" fmla="*/ 762000 h 2385060"/>
                <a:gd name="connsiteX5" fmla="*/ 312420 w 2009140"/>
                <a:gd name="connsiteY5" fmla="*/ 419100 h 2385060"/>
                <a:gd name="connsiteX6" fmla="*/ 0 w 2009140"/>
                <a:gd name="connsiteY6" fmla="*/ 0 h 23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140" h="2385060">
                  <a:moveTo>
                    <a:pt x="2004060" y="2385060"/>
                  </a:moveTo>
                  <a:cubicBezTo>
                    <a:pt x="2006600" y="2244725"/>
                    <a:pt x="2009140" y="2104390"/>
                    <a:pt x="1905000" y="1950720"/>
                  </a:cubicBezTo>
                  <a:cubicBezTo>
                    <a:pt x="1800860" y="1797050"/>
                    <a:pt x="1537970" y="1591310"/>
                    <a:pt x="1379220" y="1463040"/>
                  </a:cubicBezTo>
                  <a:cubicBezTo>
                    <a:pt x="1220470" y="1334770"/>
                    <a:pt x="1083310" y="1297940"/>
                    <a:pt x="952500" y="1181100"/>
                  </a:cubicBezTo>
                  <a:cubicBezTo>
                    <a:pt x="821690" y="1064260"/>
                    <a:pt x="701040" y="889000"/>
                    <a:pt x="594360" y="762000"/>
                  </a:cubicBezTo>
                  <a:cubicBezTo>
                    <a:pt x="487680" y="635000"/>
                    <a:pt x="411480" y="546100"/>
                    <a:pt x="312420" y="419100"/>
                  </a:cubicBezTo>
                  <a:cubicBezTo>
                    <a:pt x="213360" y="292100"/>
                    <a:pt x="106680" y="146050"/>
                    <a:pt x="0" y="0"/>
                  </a:cubicBez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 defTabSz="957341"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81" y="5679"/>
              <a:ext cx="227" cy="227"/>
            </a:xfrm>
            <a:custGeom>
              <a:avLst/>
              <a:gdLst>
                <a:gd name="connsiteX0" fmla="*/ 1447800 w 1447800"/>
                <a:gd name="connsiteY0" fmla="*/ 0 h 891540"/>
                <a:gd name="connsiteX1" fmla="*/ 1333500 w 1447800"/>
                <a:gd name="connsiteY1" fmla="*/ 137160 h 891540"/>
                <a:gd name="connsiteX2" fmla="*/ 1287780 w 1447800"/>
                <a:gd name="connsiteY2" fmla="*/ 182880 h 891540"/>
                <a:gd name="connsiteX3" fmla="*/ 1173480 w 1447800"/>
                <a:gd name="connsiteY3" fmla="*/ 281940 h 891540"/>
                <a:gd name="connsiteX4" fmla="*/ 1112520 w 1447800"/>
                <a:gd name="connsiteY4" fmla="*/ 365760 h 891540"/>
                <a:gd name="connsiteX5" fmla="*/ 960120 w 1447800"/>
                <a:gd name="connsiteY5" fmla="*/ 419100 h 891540"/>
                <a:gd name="connsiteX6" fmla="*/ 784860 w 1447800"/>
                <a:gd name="connsiteY6" fmla="*/ 495300 h 891540"/>
                <a:gd name="connsiteX7" fmla="*/ 685800 w 1447800"/>
                <a:gd name="connsiteY7" fmla="*/ 563880 h 891540"/>
                <a:gd name="connsiteX8" fmla="*/ 541020 w 1447800"/>
                <a:gd name="connsiteY8" fmla="*/ 647700 h 891540"/>
                <a:gd name="connsiteX9" fmla="*/ 403860 w 1447800"/>
                <a:gd name="connsiteY9" fmla="*/ 800100 h 891540"/>
                <a:gd name="connsiteX10" fmla="*/ 198120 w 1447800"/>
                <a:gd name="connsiteY10" fmla="*/ 853440 h 891540"/>
                <a:gd name="connsiteX11" fmla="*/ 91440 w 1447800"/>
                <a:gd name="connsiteY11" fmla="*/ 868680 h 891540"/>
                <a:gd name="connsiteX12" fmla="*/ 0 w 1447800"/>
                <a:gd name="connsiteY12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7800" h="891540">
                  <a:moveTo>
                    <a:pt x="1447800" y="0"/>
                  </a:moveTo>
                  <a:cubicBezTo>
                    <a:pt x="1403985" y="53340"/>
                    <a:pt x="1360170" y="106680"/>
                    <a:pt x="1333500" y="137160"/>
                  </a:cubicBezTo>
                  <a:cubicBezTo>
                    <a:pt x="1306830" y="167640"/>
                    <a:pt x="1314450" y="158750"/>
                    <a:pt x="1287780" y="182880"/>
                  </a:cubicBezTo>
                  <a:cubicBezTo>
                    <a:pt x="1261110" y="207010"/>
                    <a:pt x="1202690" y="251460"/>
                    <a:pt x="1173480" y="281940"/>
                  </a:cubicBezTo>
                  <a:cubicBezTo>
                    <a:pt x="1144270" y="312420"/>
                    <a:pt x="1148080" y="342900"/>
                    <a:pt x="1112520" y="365760"/>
                  </a:cubicBezTo>
                  <a:cubicBezTo>
                    <a:pt x="1076960" y="388620"/>
                    <a:pt x="1014730" y="397510"/>
                    <a:pt x="960120" y="419100"/>
                  </a:cubicBezTo>
                  <a:cubicBezTo>
                    <a:pt x="905510" y="440690"/>
                    <a:pt x="830580" y="471170"/>
                    <a:pt x="784860" y="495300"/>
                  </a:cubicBezTo>
                  <a:cubicBezTo>
                    <a:pt x="739140" y="519430"/>
                    <a:pt x="726440" y="538480"/>
                    <a:pt x="685800" y="563880"/>
                  </a:cubicBezTo>
                  <a:cubicBezTo>
                    <a:pt x="645160" y="589280"/>
                    <a:pt x="588010" y="608330"/>
                    <a:pt x="541020" y="647700"/>
                  </a:cubicBezTo>
                  <a:cubicBezTo>
                    <a:pt x="494030" y="687070"/>
                    <a:pt x="461010" y="765810"/>
                    <a:pt x="403860" y="800100"/>
                  </a:cubicBezTo>
                  <a:cubicBezTo>
                    <a:pt x="346710" y="834390"/>
                    <a:pt x="250190" y="842010"/>
                    <a:pt x="198120" y="853440"/>
                  </a:cubicBezTo>
                  <a:cubicBezTo>
                    <a:pt x="146050" y="864870"/>
                    <a:pt x="124460" y="862330"/>
                    <a:pt x="91440" y="868680"/>
                  </a:cubicBezTo>
                  <a:cubicBezTo>
                    <a:pt x="58420" y="875030"/>
                    <a:pt x="29210" y="883285"/>
                    <a:pt x="0" y="891540"/>
                  </a:cubicBezTo>
                </a:path>
              </a:pathLst>
            </a:custGeom>
            <a:grpFill/>
            <a:ln w="76200" cap="flat" cmpd="tri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FFC000"/>
              </a:outerShdw>
            </a:effectLst>
          </p:spPr>
          <p:txBody>
            <a:bodyPr/>
            <a:lstStyle/>
            <a:p>
              <a:pPr algn="ctr" defTabSz="957341"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79" name="Прямоугольник 7"/>
            <p:cNvSpPr>
              <a:spLocks noChangeArrowheads="1"/>
            </p:cNvSpPr>
            <p:nvPr/>
          </p:nvSpPr>
          <p:spPr bwMode="auto">
            <a:xfrm>
              <a:off x="459" y="5411"/>
              <a:ext cx="1215" cy="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957341">
                <a:defRPr/>
              </a:pPr>
              <a:r>
                <a:rPr lang="ru-RU" sz="800">
                  <a:latin typeface="Times New Roman" pitchFamily="18" charset="0"/>
                  <a:cs typeface="Times New Roman" pitchFamily="18" charset="0"/>
                </a:rPr>
                <a:t>Автомобильная дорога</a:t>
              </a:r>
            </a:p>
          </p:txBody>
        </p:sp>
        <p:sp>
          <p:nvSpPr>
            <p:cNvPr id="19480" name="Прямоугольник 8"/>
            <p:cNvSpPr>
              <a:spLocks noChangeArrowheads="1"/>
            </p:cNvSpPr>
            <p:nvPr/>
          </p:nvSpPr>
          <p:spPr bwMode="auto">
            <a:xfrm>
              <a:off x="369" y="5726"/>
              <a:ext cx="1215" cy="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 defTabSz="957341">
                <a:defRPr/>
              </a:pPr>
              <a:r>
                <a:rPr lang="ru-RU" sz="800">
                  <a:latin typeface="Times New Roman" pitchFamily="18" charset="0"/>
                  <a:cs typeface="Times New Roman" pitchFamily="18" charset="0"/>
                </a:rPr>
                <a:t>Железная дорога</a:t>
              </a: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99" y="5686"/>
              <a:ext cx="227" cy="227"/>
            </a:xfrm>
            <a:custGeom>
              <a:avLst/>
              <a:gdLst>
                <a:gd name="connsiteX0" fmla="*/ 1447800 w 1447800"/>
                <a:gd name="connsiteY0" fmla="*/ 0 h 891540"/>
                <a:gd name="connsiteX1" fmla="*/ 1333500 w 1447800"/>
                <a:gd name="connsiteY1" fmla="*/ 137160 h 891540"/>
                <a:gd name="connsiteX2" fmla="*/ 1287780 w 1447800"/>
                <a:gd name="connsiteY2" fmla="*/ 182880 h 891540"/>
                <a:gd name="connsiteX3" fmla="*/ 1173480 w 1447800"/>
                <a:gd name="connsiteY3" fmla="*/ 281940 h 891540"/>
                <a:gd name="connsiteX4" fmla="*/ 1112520 w 1447800"/>
                <a:gd name="connsiteY4" fmla="*/ 365760 h 891540"/>
                <a:gd name="connsiteX5" fmla="*/ 960120 w 1447800"/>
                <a:gd name="connsiteY5" fmla="*/ 419100 h 891540"/>
                <a:gd name="connsiteX6" fmla="*/ 784860 w 1447800"/>
                <a:gd name="connsiteY6" fmla="*/ 495300 h 891540"/>
                <a:gd name="connsiteX7" fmla="*/ 685800 w 1447800"/>
                <a:gd name="connsiteY7" fmla="*/ 563880 h 891540"/>
                <a:gd name="connsiteX8" fmla="*/ 541020 w 1447800"/>
                <a:gd name="connsiteY8" fmla="*/ 647700 h 891540"/>
                <a:gd name="connsiteX9" fmla="*/ 403860 w 1447800"/>
                <a:gd name="connsiteY9" fmla="*/ 800100 h 891540"/>
                <a:gd name="connsiteX10" fmla="*/ 198120 w 1447800"/>
                <a:gd name="connsiteY10" fmla="*/ 853440 h 891540"/>
                <a:gd name="connsiteX11" fmla="*/ 91440 w 1447800"/>
                <a:gd name="connsiteY11" fmla="*/ 868680 h 891540"/>
                <a:gd name="connsiteX12" fmla="*/ 0 w 1447800"/>
                <a:gd name="connsiteY12" fmla="*/ 89154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7800" h="891540">
                  <a:moveTo>
                    <a:pt x="1447800" y="0"/>
                  </a:moveTo>
                  <a:cubicBezTo>
                    <a:pt x="1403985" y="53340"/>
                    <a:pt x="1360170" y="106680"/>
                    <a:pt x="1333500" y="137160"/>
                  </a:cubicBezTo>
                  <a:cubicBezTo>
                    <a:pt x="1306830" y="167640"/>
                    <a:pt x="1314450" y="158750"/>
                    <a:pt x="1287780" y="182880"/>
                  </a:cubicBezTo>
                  <a:cubicBezTo>
                    <a:pt x="1261110" y="207010"/>
                    <a:pt x="1202690" y="251460"/>
                    <a:pt x="1173480" y="281940"/>
                  </a:cubicBezTo>
                  <a:cubicBezTo>
                    <a:pt x="1144270" y="312420"/>
                    <a:pt x="1148080" y="342900"/>
                    <a:pt x="1112520" y="365760"/>
                  </a:cubicBezTo>
                  <a:cubicBezTo>
                    <a:pt x="1076960" y="388620"/>
                    <a:pt x="1014730" y="397510"/>
                    <a:pt x="960120" y="419100"/>
                  </a:cubicBezTo>
                  <a:cubicBezTo>
                    <a:pt x="905510" y="440690"/>
                    <a:pt x="830580" y="471170"/>
                    <a:pt x="784860" y="495300"/>
                  </a:cubicBezTo>
                  <a:cubicBezTo>
                    <a:pt x="739140" y="519430"/>
                    <a:pt x="726440" y="538480"/>
                    <a:pt x="685800" y="563880"/>
                  </a:cubicBezTo>
                  <a:cubicBezTo>
                    <a:pt x="645160" y="589280"/>
                    <a:pt x="588010" y="608330"/>
                    <a:pt x="541020" y="647700"/>
                  </a:cubicBezTo>
                  <a:cubicBezTo>
                    <a:pt x="494030" y="687070"/>
                    <a:pt x="461010" y="765810"/>
                    <a:pt x="403860" y="800100"/>
                  </a:cubicBezTo>
                  <a:cubicBezTo>
                    <a:pt x="346710" y="834390"/>
                    <a:pt x="250190" y="842010"/>
                    <a:pt x="198120" y="853440"/>
                  </a:cubicBezTo>
                  <a:cubicBezTo>
                    <a:pt x="146050" y="864870"/>
                    <a:pt x="124460" y="862330"/>
                    <a:pt x="91440" y="868680"/>
                  </a:cubicBezTo>
                  <a:cubicBezTo>
                    <a:pt x="58420" y="875030"/>
                    <a:pt x="29210" y="883285"/>
                    <a:pt x="0" y="891540"/>
                  </a:cubicBez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algn="ctr" defTabSz="957341"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07" name="Text Box 4"/>
          <p:cNvSpPr>
            <a:spLocks noChangeArrowheads="1"/>
          </p:cNvSpPr>
          <p:nvPr/>
        </p:nvSpPr>
        <p:spPr bwMode="auto">
          <a:xfrm>
            <a:off x="1979613" y="2914650"/>
            <a:ext cx="4318000" cy="701675"/>
          </a:xfrm>
          <a:prstGeom prst="wedgeEllipseCallout">
            <a:avLst>
              <a:gd name="adj1" fmla="val -77866"/>
              <a:gd name="adj2" fmla="val 25984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lIns="82636" tIns="41319" rIns="82636" bIns="41319">
            <a:spAutoFit/>
          </a:bodyPr>
          <a:lstStyle/>
          <a:p>
            <a:pPr algn="ctr" defTabSz="957263">
              <a:spcBef>
                <a:spcPct val="50000"/>
              </a:spcBef>
              <a:defRPr/>
            </a:pPr>
            <a:r>
              <a:rPr lang="ru-RU" sz="900" b="0">
                <a:latin typeface="Times New Roman" pitchFamily="18" charset="0"/>
                <a:cs typeface="Times New Roman" pitchFamily="18" charset="0"/>
              </a:rPr>
              <a:t>На территории Рощинского сельского поселения расположен участок железной дороги «Крестцы - Валдай» протяженностью 10 км.</a:t>
            </a:r>
          </a:p>
        </p:txBody>
      </p:sp>
      <p:sp>
        <p:nvSpPr>
          <p:cNvPr id="21512" name="Прямоугольник 14"/>
          <p:cNvSpPr>
            <a:spLocks noChangeArrowheads="1"/>
          </p:cNvSpPr>
          <p:nvPr/>
        </p:nvSpPr>
        <p:spPr bwMode="auto">
          <a:xfrm>
            <a:off x="1968500" y="5521325"/>
            <a:ext cx="1162050" cy="2571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200"/>
              <a:t>г. Валдай</a:t>
            </a:r>
          </a:p>
        </p:txBody>
      </p:sp>
      <p:sp>
        <p:nvSpPr>
          <p:cNvPr id="21513" name="Прямоугольник 5"/>
          <p:cNvSpPr>
            <a:spLocks noChangeArrowheads="1"/>
          </p:cNvSpPr>
          <p:nvPr/>
        </p:nvSpPr>
        <p:spPr bwMode="auto">
          <a:xfrm>
            <a:off x="3405188" y="4398963"/>
            <a:ext cx="995362" cy="2047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000"/>
              <a:t>п.Рощино</a:t>
            </a:r>
          </a:p>
        </p:txBody>
      </p:sp>
      <p:grpSp>
        <p:nvGrpSpPr>
          <p:cNvPr id="2058" name="Group 4"/>
          <p:cNvGrpSpPr>
            <a:grpSpLocks/>
          </p:cNvGrpSpPr>
          <p:nvPr/>
        </p:nvGrpSpPr>
        <p:grpSpPr bwMode="auto">
          <a:xfrm>
            <a:off x="1692275" y="5062538"/>
            <a:ext cx="444500" cy="565150"/>
            <a:chOff x="538" y="530"/>
            <a:chExt cx="2687" cy="3408"/>
          </a:xfrm>
        </p:grpSpPr>
        <p:sp>
          <p:nvSpPr>
            <p:cNvPr id="2062" name="AutoShape 5"/>
            <p:cNvSpPr>
              <a:spLocks noChangeArrowheads="1"/>
            </p:cNvSpPr>
            <p:nvPr/>
          </p:nvSpPr>
          <p:spPr bwMode="auto">
            <a:xfrm rot="-5400000">
              <a:off x="1342" y="908"/>
              <a:ext cx="1078" cy="26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8 w 21600"/>
                <a:gd name="T13" fmla="*/ 4502 h 21600"/>
                <a:gd name="T14" fmla="*/ 17092 w 21600"/>
                <a:gd name="T15" fmla="*/ 170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algn="ctr" defTabSz="682625"/>
              <a:r>
                <a:rPr lang="ru-RU" sz="600"/>
                <a:t>ПАСС</a:t>
              </a:r>
            </a:p>
          </p:txBody>
        </p:sp>
        <p:grpSp>
          <p:nvGrpSpPr>
            <p:cNvPr id="2063" name="Group 6"/>
            <p:cNvGrpSpPr>
              <a:grpSpLocks/>
            </p:cNvGrpSpPr>
            <p:nvPr/>
          </p:nvGrpSpPr>
          <p:grpSpPr bwMode="auto">
            <a:xfrm>
              <a:off x="538" y="530"/>
              <a:ext cx="2608" cy="3408"/>
              <a:chOff x="7404" y="657"/>
              <a:chExt cx="2608" cy="3408"/>
            </a:xfrm>
          </p:grpSpPr>
          <p:cxnSp>
            <p:nvCxnSpPr>
              <p:cNvPr id="2064" name="AutoShape 7"/>
              <p:cNvCxnSpPr>
                <a:cxnSpLocks noChangeShapeType="1"/>
              </p:cNvCxnSpPr>
              <p:nvPr/>
            </p:nvCxnSpPr>
            <p:spPr bwMode="auto">
              <a:xfrm>
                <a:off x="7404" y="663"/>
                <a:ext cx="0" cy="3402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2065" name="Rectangle 8"/>
              <p:cNvSpPr>
                <a:spLocks noChangeArrowheads="1"/>
              </p:cNvSpPr>
              <p:nvPr/>
            </p:nvSpPr>
            <p:spPr bwMode="auto">
              <a:xfrm>
                <a:off x="7404" y="663"/>
                <a:ext cx="2608" cy="107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50390" tIns="0" rIns="50390" bIns="0" anchor="ctr" anchorCtr="1"/>
              <a:lstStyle/>
              <a:p>
                <a:pPr defTabSz="682625">
                  <a:spcAft>
                    <a:spcPts val="750"/>
                  </a:spcAft>
                </a:pPr>
                <a:r>
                  <a:rPr lang="ru-RU" sz="600">
                    <a:latin typeface="Calibri" pitchFamily="34" charset="0"/>
                  </a:rPr>
                  <a:t>Упр. ГОЧС</a:t>
                </a:r>
                <a:endParaRPr lang="ru-RU" sz="600"/>
              </a:p>
            </p:txBody>
          </p:sp>
          <p:cxnSp>
            <p:nvCxnSpPr>
              <p:cNvPr id="2066" name="AutoShape 9"/>
              <p:cNvCxnSpPr>
                <a:cxnSpLocks noChangeShapeType="1"/>
              </p:cNvCxnSpPr>
              <p:nvPr/>
            </p:nvCxnSpPr>
            <p:spPr bwMode="auto">
              <a:xfrm>
                <a:off x="9703" y="657"/>
                <a:ext cx="0" cy="108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059" name="Text Box 168"/>
          <p:cNvSpPr txBox="1">
            <a:spLocks noChangeArrowheads="1"/>
          </p:cNvSpPr>
          <p:nvPr/>
        </p:nvSpPr>
        <p:spPr bwMode="auto">
          <a:xfrm>
            <a:off x="144463" y="4348163"/>
            <a:ext cx="20050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5" tIns="34208" rIns="68415" bIns="34208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ru-RU" sz="1200"/>
              <a:t>  </a:t>
            </a:r>
            <a:endParaRPr lang="ru-RU" sz="10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6400" y="4914900"/>
            <a:ext cx="534988" cy="5222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025" y="4914900"/>
            <a:ext cx="490538" cy="485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7"/>
          <p:cNvGrpSpPr>
            <a:grpSpLocks/>
          </p:cNvGrpSpPr>
          <p:nvPr/>
        </p:nvGrpSpPr>
        <p:grpSpPr bwMode="auto">
          <a:xfrm>
            <a:off x="0" y="1041400"/>
            <a:ext cx="9906000" cy="5878513"/>
            <a:chOff x="0" y="1285875"/>
            <a:chExt cx="12801600" cy="8315325"/>
          </a:xfrm>
        </p:grpSpPr>
        <p:pic>
          <p:nvPicPr>
            <p:cNvPr id="27654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олилиния 10"/>
            <p:cNvSpPr/>
            <p:nvPr/>
          </p:nvSpPr>
          <p:spPr>
            <a:xfrm>
              <a:off x="422617" y="1371206"/>
              <a:ext cx="12378983" cy="7702285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ОБЪЕКТАХ            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ВОЗДУШНОГО ТРАНСПОРТА               (ЧАСТЬ           4.1.3.)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РИСКИ ВОЗНИКНОВЕНИЯ ЧС НА ОБЪЕКТАХ ВОЗДУШНОГО ТРАНСПОРТА ОТСУТСТВУЮТ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0" y="130175"/>
            <a:ext cx="9906000" cy="6207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7"/>
          <p:cNvGrpSpPr>
            <a:grpSpLocks/>
          </p:cNvGrpSpPr>
          <p:nvPr/>
        </p:nvGrpSpPr>
        <p:grpSpPr bwMode="auto">
          <a:xfrm>
            <a:off x="23813" y="1011238"/>
            <a:ext cx="9906000" cy="5878512"/>
            <a:chOff x="0" y="1285875"/>
            <a:chExt cx="12801600" cy="8315325"/>
          </a:xfrm>
        </p:grpSpPr>
        <p:pic>
          <p:nvPicPr>
            <p:cNvPr id="28679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олилиния 10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ОБЪЕКТАХ 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РЕЧНОГО ТРАНСПОРТА                               (ЧАСТЬ           4.1.4.)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РИСКИ ВОЗНИКНОВЕНИЯ ЧС НА ОБЪЕКТАХ РЕЧНОГО ТРАНСПОРТА ОТСУТСТВУЮТ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0" y="130175"/>
            <a:ext cx="9906000" cy="6207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286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E884A-08F0-4173-9D96-2BB874396C45}" type="slidenum">
              <a:rPr lang="ru-RU" sz="1300" smtClean="0">
                <a:solidFill>
                  <a:schemeClr val="tx2"/>
                </a:solidFill>
              </a:rPr>
              <a:pPr/>
              <a:t>22</a:t>
            </a:fld>
            <a:endParaRPr lang="ru-RU" sz="1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6" y="8894"/>
            <a:ext cx="9907225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60575"/>
            <a:ext cx="9906000" cy="3216275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5701" tIns="47854" rIns="95701" bIns="47854" rtlCol="0">
            <a:noAutofit/>
          </a:bodyPr>
          <a:lstStyle/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Раздел 4</a:t>
            </a:r>
            <a:b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Часть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4.2.</a:t>
            </a:r>
            <a: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Риски возникновения ЧС на </a:t>
            </a:r>
            <a:r>
              <a:rPr lang="ru-RU" sz="4800" b="1" i="1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потенциально опасных объектах</a:t>
            </a:r>
            <a: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i="1" spc="50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7"/>
          <p:cNvGrpSpPr>
            <a:grpSpLocks/>
          </p:cNvGrpSpPr>
          <p:nvPr/>
        </p:nvGrpSpPr>
        <p:grpSpPr bwMode="auto">
          <a:xfrm>
            <a:off x="23813" y="1011238"/>
            <a:ext cx="9906000" cy="5878512"/>
            <a:chOff x="0" y="1285875"/>
            <a:chExt cx="12801600" cy="8315325"/>
          </a:xfrm>
        </p:grpSpPr>
        <p:pic>
          <p:nvPicPr>
            <p:cNvPr id="30727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олилиния 10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692150"/>
            <a:ext cx="9906000" cy="37941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      ЧС       НА      ПОТЕНЦИАЛЬНО      ОПАСНЫХ        ОБЪЕКТАХ .     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ХИМИЧЕСКИ ОПАСНЫЕ   ОБЪЕКТЫ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(ЧАСТЬ           4.2.1.)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 ОПАСНЫЕ ОБЕКТЫ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0" y="130175"/>
            <a:ext cx="9906000" cy="6207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3072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EE1B4-1A03-46FA-948A-7D56BA12D06E}" type="slidenum">
              <a:rPr lang="ru-RU" sz="1300" smtClean="0">
                <a:solidFill>
                  <a:schemeClr val="tx2"/>
                </a:solidFill>
              </a:rPr>
              <a:pPr/>
              <a:t>24</a:t>
            </a:fld>
            <a:endParaRPr lang="ru-RU" sz="1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Группа 7"/>
          <p:cNvGrpSpPr>
            <a:grpSpLocks/>
          </p:cNvGrpSpPr>
          <p:nvPr/>
        </p:nvGrpSpPr>
        <p:grpSpPr bwMode="auto">
          <a:xfrm>
            <a:off x="23813" y="1011238"/>
            <a:ext cx="9906000" cy="5878512"/>
            <a:chOff x="0" y="1285875"/>
            <a:chExt cx="12801600" cy="8315325"/>
          </a:xfrm>
        </p:grpSpPr>
        <p:pic>
          <p:nvPicPr>
            <p:cNvPr id="31751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олилиния 10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692150"/>
            <a:ext cx="9906000" cy="37941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      ЧС       НА      ПОТЕНЦИАЛЬНО      ОПАСНЫХ        ОБЪЕКТАХ .     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РАДИАЦИОННО ОПАСНЫЕ    ОБЪЕКТЫ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(ЧАСТЬ           4.2.2.)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РАДИАЦИОННО ОПАСНЫЕ ОБЕКТЫ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0" y="130175"/>
            <a:ext cx="9906000" cy="6207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317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80AB85-47DC-4C26-88B8-E1857659811B}" type="slidenum">
              <a:rPr lang="ru-RU" sz="1300" smtClean="0">
                <a:solidFill>
                  <a:schemeClr val="tx2"/>
                </a:solidFill>
              </a:rPr>
              <a:pPr/>
              <a:t>25</a:t>
            </a:fld>
            <a:endParaRPr lang="ru-RU" sz="1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7"/>
          <p:cNvGrpSpPr>
            <a:grpSpLocks/>
          </p:cNvGrpSpPr>
          <p:nvPr/>
        </p:nvGrpSpPr>
        <p:grpSpPr bwMode="auto">
          <a:xfrm>
            <a:off x="23813" y="1039813"/>
            <a:ext cx="9906000" cy="5818187"/>
            <a:chOff x="0" y="1326239"/>
            <a:chExt cx="12801600" cy="8230310"/>
          </a:xfrm>
        </p:grpSpPr>
        <p:pic>
          <p:nvPicPr>
            <p:cNvPr id="32775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26239"/>
              <a:ext cx="12801600" cy="823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олилиния 10"/>
            <p:cNvSpPr/>
            <p:nvPr/>
          </p:nvSpPr>
          <p:spPr>
            <a:xfrm>
              <a:off x="422617" y="1371152"/>
              <a:ext cx="12378983" cy="7702583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692150"/>
            <a:ext cx="9906000" cy="379413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   ЧС    НА   ПОТЕНЦИАЛЬНО   ОПАСНЫХ      ОБЪЕКТАХ .     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  ОПАСНЫЕ   ОБЪЕКТЫ.  </a:t>
            </a:r>
            <a:r>
              <a:rPr lang="ru-RU" sz="1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(ЧАСТЬ           4.2.3.)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БИОЛОГИЧЕСКИ     ОПАСНЫЕ ОБЕКТЫ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0" y="130175"/>
            <a:ext cx="9906000" cy="6207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327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B598C-2B21-436B-99CB-CA7EF93EBAE4}" type="slidenum">
              <a:rPr lang="ru-RU" sz="1300" smtClean="0">
                <a:solidFill>
                  <a:schemeClr val="tx2"/>
                </a:solidFill>
              </a:rPr>
              <a:pPr/>
              <a:t>26</a:t>
            </a:fld>
            <a:endParaRPr lang="ru-RU" sz="13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74638"/>
            <a:ext cx="9648825" cy="11430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</a:t>
            </a:r>
            <a:r>
              <a:rPr lang="ru-RU" sz="1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ЭЛЕКТРОСНАБЖЕНИЯ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ПОСЕЛЕНИИ 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(часть  4.2.4.)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/>
          <a:stretch/>
        </p:blipFill>
        <p:spPr>
          <a:xfrm>
            <a:off x="28549" y="1484784"/>
            <a:ext cx="9777536" cy="537321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988" y="1557338"/>
          <a:ext cx="4791075" cy="952500"/>
        </p:xfrm>
        <a:graphic>
          <a:graphicData uri="http://schemas.openxmlformats.org/drawingml/2006/table">
            <a:tbl>
              <a:tblPr/>
              <a:tblGrid>
                <a:gridCol w="510569"/>
                <a:gridCol w="505235"/>
                <a:gridCol w="511901"/>
                <a:gridCol w="599192"/>
                <a:gridCol w="576039"/>
                <a:gridCol w="2088140"/>
              </a:tblGrid>
              <a:tr h="247618">
                <a:tc gridSpan="5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риска возникновения ЧС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18"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20012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65"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Вероятность ЧС низкая</a:t>
                      </a:r>
                    </a:p>
                  </a:txBody>
                  <a:tcPr marL="70247" marR="70247" marT="32369" marB="323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6192838" y="2212975"/>
            <a:ext cx="1624012" cy="438150"/>
          </a:xfrm>
          <a:prstGeom prst="wedgeEllipseCallout">
            <a:avLst>
              <a:gd name="adj1" fmla="val -137990"/>
              <a:gd name="adj2" fmla="val 38543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ЛЭП </a:t>
            </a:r>
            <a:r>
              <a:rPr lang="ru-RU" sz="900" b="0" dirty="0" err="1">
                <a:latin typeface="Times New Roman" pitchFamily="18" charset="0"/>
                <a:cs typeface="Times New Roman" pitchFamily="18" charset="0"/>
              </a:rPr>
              <a:t>Окуловская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 4 110к</a:t>
            </a:r>
            <a:r>
              <a:rPr lang="en-US" sz="900" b="0" dirty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392863" y="2851150"/>
            <a:ext cx="1671637" cy="436563"/>
          </a:xfrm>
          <a:prstGeom prst="wedgeEllipseCallout">
            <a:avLst>
              <a:gd name="adj1" fmla="val -140636"/>
              <a:gd name="adj2" fmla="val 26643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ЛЭП </a:t>
            </a:r>
            <a:r>
              <a:rPr lang="ru-RU" sz="900" b="0" dirty="0" err="1">
                <a:latin typeface="Times New Roman" pitchFamily="18" charset="0"/>
                <a:cs typeface="Times New Roman" pitchFamily="18" charset="0"/>
              </a:rPr>
              <a:t>Окуловская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9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56153">
              <a:defRPr/>
            </a:pPr>
            <a:r>
              <a:rPr lang="en-US" sz="900" b="0" dirty="0">
                <a:latin typeface="Times New Roman" pitchFamily="18" charset="0"/>
                <a:cs typeface="Times New Roman" pitchFamily="18" charset="0"/>
              </a:rPr>
              <a:t>110kV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106613" y="2633663"/>
            <a:ext cx="1060450" cy="438150"/>
          </a:xfrm>
          <a:prstGeom prst="wedgeEllipseCallout">
            <a:avLst>
              <a:gd name="adj1" fmla="val 167586"/>
              <a:gd name="adj2" fmla="val 3081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ЛЭП Зелёная </a:t>
            </a:r>
            <a:r>
              <a:rPr lang="en-US" sz="900" b="0" dirty="0">
                <a:latin typeface="Times New Roman" pitchFamily="18" charset="0"/>
                <a:cs typeface="Times New Roman" pitchFamily="18" charset="0"/>
              </a:rPr>
              <a:t>3 35 kV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284288" y="6172200"/>
            <a:ext cx="1058862" cy="438150"/>
          </a:xfrm>
          <a:prstGeom prst="wedgeEllipseCallout">
            <a:avLst>
              <a:gd name="adj1" fmla="val 221958"/>
              <a:gd name="adj2" fmla="val -15639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ЛЭП Новая </a:t>
            </a:r>
          </a:p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en-US" sz="900" b="0" dirty="0">
                <a:latin typeface="Times New Roman" pitchFamily="18" charset="0"/>
                <a:cs typeface="Times New Roman" pitchFamily="18" charset="0"/>
              </a:rPr>
              <a:t>kV</a:t>
            </a:r>
            <a:endParaRPr lang="ru-RU" sz="9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4392613"/>
            <a:ext cx="166688" cy="88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1588" y="4481513"/>
            <a:ext cx="168275" cy="88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32725" y="4327525"/>
            <a:ext cx="1577975" cy="2984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Электроподстанции 35/10 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kV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62350" y="4640263"/>
            <a:ext cx="168275" cy="90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08275" y="4619625"/>
            <a:ext cx="168275" cy="88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40188" y="5518150"/>
            <a:ext cx="166687" cy="88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23175" y="5019675"/>
            <a:ext cx="166688" cy="904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80363" y="4854575"/>
            <a:ext cx="1509712" cy="3746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Электроподстанции 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/10 </a:t>
            </a:r>
            <a:r>
              <a:rPr lang="en-US" sz="1200" b="0" dirty="0">
                <a:latin typeface="Times New Roman" pitchFamily="18" charset="0"/>
                <a:cs typeface="Times New Roman" pitchFamily="18" charset="0"/>
              </a:rPr>
              <a:t>kV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776288" y="4227513"/>
            <a:ext cx="1016000" cy="436562"/>
          </a:xfrm>
          <a:prstGeom prst="wedgeEllipseCallout">
            <a:avLst>
              <a:gd name="adj1" fmla="val 139303"/>
              <a:gd name="adj2" fmla="val 413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ПС 35/10 «Ящерово»</a:t>
            </a:r>
          </a:p>
        </p:txBody>
      </p:sp>
      <p:sp>
        <p:nvSpPr>
          <p:cNvPr id="31" name="Овальная выноска 30"/>
          <p:cNvSpPr/>
          <p:nvPr/>
        </p:nvSpPr>
        <p:spPr>
          <a:xfrm>
            <a:off x="5889625" y="3954463"/>
            <a:ext cx="1176338" cy="438150"/>
          </a:xfrm>
          <a:prstGeom prst="wedgeEllipseCallout">
            <a:avLst>
              <a:gd name="adj1" fmla="val -184543"/>
              <a:gd name="adj2" fmla="val 6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ПС 35/10 «Нелюшка»</a:t>
            </a:r>
          </a:p>
        </p:txBody>
      </p:sp>
      <p:sp>
        <p:nvSpPr>
          <p:cNvPr id="32" name="Овальная выноска 31"/>
          <p:cNvSpPr/>
          <p:nvPr/>
        </p:nvSpPr>
        <p:spPr>
          <a:xfrm>
            <a:off x="5176838" y="4791075"/>
            <a:ext cx="1016000" cy="438150"/>
          </a:xfrm>
          <a:prstGeom prst="wedgeEllipseCallout">
            <a:avLst>
              <a:gd name="adj1" fmla="val -152519"/>
              <a:gd name="adj2" fmla="val 12248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ПС 110/10 «Новая»</a:t>
            </a:r>
          </a:p>
        </p:txBody>
      </p:sp>
      <p:sp>
        <p:nvSpPr>
          <p:cNvPr id="33" name="Овальная выноска 32"/>
          <p:cNvSpPr/>
          <p:nvPr/>
        </p:nvSpPr>
        <p:spPr>
          <a:xfrm>
            <a:off x="2073275" y="3287713"/>
            <a:ext cx="1016000" cy="558800"/>
          </a:xfrm>
          <a:prstGeom prst="wedgeEllipseCallout">
            <a:avLst>
              <a:gd name="adj1" fmla="val 103720"/>
              <a:gd name="adj2" fmla="val 1940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ПС 35/10 «Дом отдыха Валдай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25838" y="4845050"/>
            <a:ext cx="649287" cy="1222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800" b="0" dirty="0">
                <a:latin typeface="Times New Roman" pitchFamily="18" charset="0"/>
                <a:cs typeface="Times New Roman" pitchFamily="18" charset="0"/>
              </a:rPr>
              <a:t>РОЩИНО</a:t>
            </a:r>
          </a:p>
        </p:txBody>
      </p:sp>
      <p:graphicFrame>
        <p:nvGraphicFramePr>
          <p:cNvPr id="3074" name="Объект 57356"/>
          <p:cNvGraphicFramePr>
            <a:graphicFrameLocks noChangeAspect="1"/>
          </p:cNvGraphicFramePr>
          <p:nvPr/>
        </p:nvGraphicFramePr>
        <p:xfrm>
          <a:off x="4967288" y="5280025"/>
          <a:ext cx="4919662" cy="1577975"/>
        </p:xfrm>
        <a:graphic>
          <a:graphicData uri="http://schemas.openxmlformats.org/presentationml/2006/ole">
            <p:oleObj spid="_x0000_s3074" name="Worksheet" r:id="rId4" imgW="7858167" imgH="2276370" progId="Excel.Sheet.8">
              <p:embed/>
            </p:oleObj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598863" y="2997200"/>
            <a:ext cx="642937" cy="200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800" b="0" dirty="0">
                <a:latin typeface="Times New Roman" pitchFamily="18" charset="0"/>
                <a:cs typeface="Times New Roman" pitchFamily="18" charset="0"/>
              </a:rPr>
              <a:t>БАЙНЁВО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63925" y="4127500"/>
            <a:ext cx="773113" cy="200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800" b="0" dirty="0">
                <a:latin typeface="Times New Roman" pitchFamily="18" charset="0"/>
                <a:cs typeface="Times New Roman" pitchFamily="18" charset="0"/>
              </a:rPr>
              <a:t>НЕЛЮШК</a:t>
            </a:r>
            <a:r>
              <a:rPr lang="ru-RU" sz="900" b="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6788" y="4806950"/>
            <a:ext cx="700087" cy="160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800" b="0" dirty="0">
                <a:latin typeface="Times New Roman" pitchFamily="18" charset="0"/>
                <a:cs typeface="Times New Roman" pitchFamily="18" charset="0"/>
              </a:rPr>
              <a:t>ЯЩЕРОВО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76738" y="5080000"/>
            <a:ext cx="566737" cy="1000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800" b="0" dirty="0">
                <a:latin typeface="Times New Roman" pitchFamily="18" charset="0"/>
                <a:cs typeface="Times New Roman" pitchFamily="18" charset="0"/>
              </a:rPr>
              <a:t>ШУЯ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407988"/>
            <a:ext cx="8948737" cy="788987"/>
          </a:xfrm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ЖКХ </a:t>
            </a: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электроснабжениЯ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ПОСЕЛЕНИИ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(часть 4.2.4.)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4175" y="1052513"/>
            <a:ext cx="9026525" cy="5668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407988"/>
            <a:ext cx="8948737" cy="819150"/>
          </a:xfrm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ТЕРРИТОРИИ РОЩИНСКОГО СЕЛЬСКОГО ПОСЕЛЕНИЯ ВАЛДАЙСКОГО МУНИЦИПАЛЬНОГО РАЙОНА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</a:t>
            </a: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электроснабжения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ПОСЕЛЕНИИ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(часть 4.2.4.)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3050" y="1628775"/>
          <a:ext cx="9248775" cy="5192713"/>
        </p:xfrm>
        <a:graphic>
          <a:graphicData uri="http://schemas.openxmlformats.org/drawingml/2006/table">
            <a:tbl>
              <a:tblPr firstRow="1" firstCol="1" bandRow="1"/>
              <a:tblGrid>
                <a:gridCol w="749874"/>
                <a:gridCol w="2505702"/>
                <a:gridCol w="2345290"/>
                <a:gridCol w="1823471"/>
                <a:gridCol w="1824437"/>
              </a:tblGrid>
              <a:tr h="417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ВЛ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какие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насел.пункты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(или вблизи них) проходит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Напряжение, кВ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опор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Окуловская-3,4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вблизи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н.п.Байнево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Промежуточные опоры-ж/б , анкерные-металл.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вблизи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н.п.Шуя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Промежуточные опоры-ж/б , анкерные-металл.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Угловская-1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вблизи н.п.Байнево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Промежуточные опоры-ж/б , анкерные-металл.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Зеленая-3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Д.Бороды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Станки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Промежуточные опоры-ж/б , анкерные-металл.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 ПС Д.О.Валдай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Д.Бороды,Усадье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Л-4 ПС Ящерово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Усадье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Л-2 ,3 ПС Ящерово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Ящерово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Л-1 ПС Ящерово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Ящерово, Станки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Л-2 ПС Новая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Шуя, Ключи,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Плотишно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Едно, Закидово, Горка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Л-1 ; 3 ПС Нелюшка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Нелюшка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Л-2 ПС Нелюшка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Терехово,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Бойнево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Борисово, Новотроицы, Новая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КЛ-10кВ №1; 5 ПС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Д.О.Валдай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Рощино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ж/б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76" marR="3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905" name="Rectangle 4"/>
          <p:cNvSpPr>
            <a:spLocks noChangeArrowheads="1"/>
          </p:cNvSpPr>
          <p:nvPr/>
        </p:nvSpPr>
        <p:spPr bwMode="auto">
          <a:xfrm>
            <a:off x="3355975" y="1227138"/>
            <a:ext cx="266700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15" tIns="34208" rIns="68415" bIns="34208" anchor="ctr">
            <a:spAutoFit/>
          </a:bodyPr>
          <a:lstStyle/>
          <a:p>
            <a:pPr eaLnBrk="0" hangingPunct="0"/>
            <a:r>
              <a:rPr lang="ru-RU" sz="1000">
                <a:latin typeface="Times New Roman" pitchFamily="18" charset="0"/>
              </a:rPr>
              <a:t>2. Высоковольтные линии электропередач: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81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112713" y="836613"/>
          <a:ext cx="9793287" cy="5210170"/>
        </p:xfrm>
        <a:graphic>
          <a:graphicData uri="http://schemas.openxmlformats.org/drawingml/2006/table">
            <a:tbl>
              <a:tblPr/>
              <a:tblGrid>
                <a:gridCol w="8258674"/>
                <a:gridCol w="1534613"/>
              </a:tblGrid>
              <a:tr h="216034">
                <a:tc>
                  <a:txBody>
                    <a:bodyPr/>
                    <a:lstStyle/>
                    <a:p>
                      <a:pPr marL="17780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и их 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слайда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3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 Содержание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3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2. Условные обозначения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3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3. Общая информация (характеристика)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7,8,9,10,11,12,13,14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09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4. Риски возникновения ЧС техногенного характера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15, 16, 17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06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4.1. Риски возникновения ЧС на транспорте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06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4.1.1. Риски возникновения ЧС на автомобильном транспорте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4.1.2. Риски возникновения ЧС на железнодорожном транспорте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4.1.3. Риски возникновения ЧС на воздушном транспорте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4.1.4. Риски возникновения ЧС на объектах речного транспорта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Часть 4.2. Риски возникновения ЧС на потенциально опасных объектах    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4.2.1. Риски возникновения ЧС на ХОО (химически опасных объектах)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4.2.2.  Риски возникновения ЧС на РОО (радиационно опасных объектах)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4.2.3. Риски возникновения ЧС на БОО (биологически опасных объектах)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4.2.4. Риски возникновения ЧС в системе электроснабжения 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27, 28, 29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4.2.5. Риски возникновения ЧС в системе газоснабжения  (газопроводах)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30,31,32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4.2.6. Риски возникновения ЧС в системе теплоснабжения  и водоснабжения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33, 34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4.2.7. Риски возникновения ЧС  на нефтепроводах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4.2.8. Риски возникновения гидродинамических аварий.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Часть 4.3. Риски возникновения техногенных и лесных пожаров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37, 38, 39, 40, 41, 42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5. Риски возникновения ЧС природного характера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5.1. Риски возникновения затоплений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5.2. Риски возникновения землетрясений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0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5.3. Риски возникновения оползней, селей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75" name="Прямоугольник 5"/>
          <p:cNvSpPr>
            <a:spLocks noChangeArrowheads="1"/>
          </p:cNvSpPr>
          <p:nvPr/>
        </p:nvSpPr>
        <p:spPr bwMode="auto">
          <a:xfrm>
            <a:off x="-1905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239713"/>
            <a:ext cx="8948737" cy="1338262"/>
          </a:xfrm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газоснабжения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ПОСЕЛЕНИИ     (часть    4.2.5.)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627438" y="6265863"/>
            <a:ext cx="588962" cy="325437"/>
          </a:xfrm>
          <a:custGeom>
            <a:avLst/>
            <a:gdLst>
              <a:gd name="connsiteX0" fmla="*/ 0 w 761077"/>
              <a:gd name="connsiteY0" fmla="*/ 455435 h 455435"/>
              <a:gd name="connsiteX1" fmla="*/ 7061 w 761077"/>
              <a:gd name="connsiteY1" fmla="*/ 437783 h 455435"/>
              <a:gd name="connsiteX2" fmla="*/ 21183 w 761077"/>
              <a:gd name="connsiteY2" fmla="*/ 413069 h 455435"/>
              <a:gd name="connsiteX3" fmla="*/ 17652 w 761077"/>
              <a:gd name="connsiteY3" fmla="*/ 398947 h 455435"/>
              <a:gd name="connsiteX4" fmla="*/ 28244 w 761077"/>
              <a:gd name="connsiteY4" fmla="*/ 377764 h 455435"/>
              <a:gd name="connsiteX5" fmla="*/ 31774 w 761077"/>
              <a:gd name="connsiteY5" fmla="*/ 367172 h 455435"/>
              <a:gd name="connsiteX6" fmla="*/ 42366 w 761077"/>
              <a:gd name="connsiteY6" fmla="*/ 360111 h 455435"/>
              <a:gd name="connsiteX7" fmla="*/ 45896 w 761077"/>
              <a:gd name="connsiteY7" fmla="*/ 324806 h 455435"/>
              <a:gd name="connsiteX8" fmla="*/ 52957 w 761077"/>
              <a:gd name="connsiteY8" fmla="*/ 303623 h 455435"/>
              <a:gd name="connsiteX9" fmla="*/ 63549 w 761077"/>
              <a:gd name="connsiteY9" fmla="*/ 282440 h 455435"/>
              <a:gd name="connsiteX10" fmla="*/ 74140 w 761077"/>
              <a:gd name="connsiteY10" fmla="*/ 257727 h 455435"/>
              <a:gd name="connsiteX11" fmla="*/ 77671 w 761077"/>
              <a:gd name="connsiteY11" fmla="*/ 247135 h 455435"/>
              <a:gd name="connsiteX12" fmla="*/ 88262 w 761077"/>
              <a:gd name="connsiteY12" fmla="*/ 243605 h 455435"/>
              <a:gd name="connsiteX13" fmla="*/ 98854 w 761077"/>
              <a:gd name="connsiteY13" fmla="*/ 222422 h 455435"/>
              <a:gd name="connsiteX14" fmla="*/ 109445 w 761077"/>
              <a:gd name="connsiteY14" fmla="*/ 215361 h 455435"/>
              <a:gd name="connsiteX15" fmla="*/ 116506 w 761077"/>
              <a:gd name="connsiteY15" fmla="*/ 204769 h 455435"/>
              <a:gd name="connsiteX16" fmla="*/ 127098 w 761077"/>
              <a:gd name="connsiteY16" fmla="*/ 201239 h 455435"/>
              <a:gd name="connsiteX17" fmla="*/ 141220 w 761077"/>
              <a:gd name="connsiteY17" fmla="*/ 194178 h 455435"/>
              <a:gd name="connsiteX18" fmla="*/ 148281 w 761077"/>
              <a:gd name="connsiteY18" fmla="*/ 183586 h 455435"/>
              <a:gd name="connsiteX19" fmla="*/ 169464 w 761077"/>
              <a:gd name="connsiteY19" fmla="*/ 172995 h 455435"/>
              <a:gd name="connsiteX20" fmla="*/ 190647 w 761077"/>
              <a:gd name="connsiteY20" fmla="*/ 158873 h 455435"/>
              <a:gd name="connsiteX21" fmla="*/ 225952 w 761077"/>
              <a:gd name="connsiteY21" fmla="*/ 137690 h 455435"/>
              <a:gd name="connsiteX22" fmla="*/ 236543 w 761077"/>
              <a:gd name="connsiteY22" fmla="*/ 134159 h 455435"/>
              <a:gd name="connsiteX23" fmla="*/ 257726 w 761077"/>
              <a:gd name="connsiteY23" fmla="*/ 120037 h 455435"/>
              <a:gd name="connsiteX24" fmla="*/ 278909 w 761077"/>
              <a:gd name="connsiteY24" fmla="*/ 105915 h 455435"/>
              <a:gd name="connsiteX25" fmla="*/ 300092 w 761077"/>
              <a:gd name="connsiteY25" fmla="*/ 98854 h 455435"/>
              <a:gd name="connsiteX26" fmla="*/ 324806 w 761077"/>
              <a:gd name="connsiteY26" fmla="*/ 91793 h 455435"/>
              <a:gd name="connsiteX27" fmla="*/ 335397 w 761077"/>
              <a:gd name="connsiteY27" fmla="*/ 88263 h 455435"/>
              <a:gd name="connsiteX28" fmla="*/ 345989 w 761077"/>
              <a:gd name="connsiteY28" fmla="*/ 81202 h 455435"/>
              <a:gd name="connsiteX29" fmla="*/ 353050 w 761077"/>
              <a:gd name="connsiteY29" fmla="*/ 70610 h 455435"/>
              <a:gd name="connsiteX30" fmla="*/ 374233 w 761077"/>
              <a:gd name="connsiteY30" fmla="*/ 63549 h 455435"/>
              <a:gd name="connsiteX31" fmla="*/ 384824 w 761077"/>
              <a:gd name="connsiteY31" fmla="*/ 60019 h 455435"/>
              <a:gd name="connsiteX32" fmla="*/ 395416 w 761077"/>
              <a:gd name="connsiteY32" fmla="*/ 49427 h 455435"/>
              <a:gd name="connsiteX33" fmla="*/ 406007 w 761077"/>
              <a:gd name="connsiteY33" fmla="*/ 45897 h 455435"/>
              <a:gd name="connsiteX34" fmla="*/ 416599 w 761077"/>
              <a:gd name="connsiteY34" fmla="*/ 38836 h 455435"/>
              <a:gd name="connsiteX35" fmla="*/ 444843 w 761077"/>
              <a:gd name="connsiteY35" fmla="*/ 21183 h 455435"/>
              <a:gd name="connsiteX36" fmla="*/ 455434 w 761077"/>
              <a:gd name="connsiteY36" fmla="*/ 14122 h 455435"/>
              <a:gd name="connsiteX37" fmla="*/ 476617 w 761077"/>
              <a:gd name="connsiteY37" fmla="*/ 7061 h 455435"/>
              <a:gd name="connsiteX38" fmla="*/ 487209 w 761077"/>
              <a:gd name="connsiteY38" fmla="*/ 3531 h 455435"/>
              <a:gd name="connsiteX39" fmla="*/ 515453 w 761077"/>
              <a:gd name="connsiteY39" fmla="*/ 0 h 455435"/>
              <a:gd name="connsiteX40" fmla="*/ 540166 w 761077"/>
              <a:gd name="connsiteY40" fmla="*/ 3531 h 455435"/>
              <a:gd name="connsiteX41" fmla="*/ 550758 w 761077"/>
              <a:gd name="connsiteY41" fmla="*/ 7061 h 455435"/>
              <a:gd name="connsiteX42" fmla="*/ 568410 w 761077"/>
              <a:gd name="connsiteY42" fmla="*/ 10592 h 455435"/>
              <a:gd name="connsiteX43" fmla="*/ 702569 w 761077"/>
              <a:gd name="connsiteY43" fmla="*/ 10592 h 455435"/>
              <a:gd name="connsiteX44" fmla="*/ 723752 w 761077"/>
              <a:gd name="connsiteY44" fmla="*/ 17653 h 455435"/>
              <a:gd name="connsiteX45" fmla="*/ 734344 w 761077"/>
              <a:gd name="connsiteY45" fmla="*/ 24714 h 455435"/>
              <a:gd name="connsiteX46" fmla="*/ 755527 w 761077"/>
              <a:gd name="connsiteY46" fmla="*/ 21183 h 4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1077" h="455435">
                <a:moveTo>
                  <a:pt x="0" y="455435"/>
                </a:moveTo>
                <a:cubicBezTo>
                  <a:pt x="2354" y="449551"/>
                  <a:pt x="3983" y="443323"/>
                  <a:pt x="7061" y="437783"/>
                </a:cubicBezTo>
                <a:cubicBezTo>
                  <a:pt x="24873" y="405721"/>
                  <a:pt x="12636" y="438707"/>
                  <a:pt x="21183" y="413069"/>
                </a:cubicBezTo>
                <a:cubicBezTo>
                  <a:pt x="20006" y="408362"/>
                  <a:pt x="17652" y="403799"/>
                  <a:pt x="17652" y="398947"/>
                </a:cubicBezTo>
                <a:cubicBezTo>
                  <a:pt x="17652" y="391641"/>
                  <a:pt x="24675" y="383117"/>
                  <a:pt x="28244" y="377764"/>
                </a:cubicBezTo>
                <a:cubicBezTo>
                  <a:pt x="29421" y="374233"/>
                  <a:pt x="29449" y="370078"/>
                  <a:pt x="31774" y="367172"/>
                </a:cubicBezTo>
                <a:cubicBezTo>
                  <a:pt x="34425" y="363859"/>
                  <a:pt x="41024" y="364137"/>
                  <a:pt x="42366" y="360111"/>
                </a:cubicBezTo>
                <a:cubicBezTo>
                  <a:pt x="46106" y="348891"/>
                  <a:pt x="43717" y="336430"/>
                  <a:pt x="45896" y="324806"/>
                </a:cubicBezTo>
                <a:cubicBezTo>
                  <a:pt x="47268" y="317491"/>
                  <a:pt x="50603" y="310684"/>
                  <a:pt x="52957" y="303623"/>
                </a:cubicBezTo>
                <a:cubicBezTo>
                  <a:pt x="57829" y="289008"/>
                  <a:pt x="54425" y="296126"/>
                  <a:pt x="63549" y="282440"/>
                </a:cubicBezTo>
                <a:cubicBezTo>
                  <a:pt x="70895" y="253052"/>
                  <a:pt x="61950" y="282105"/>
                  <a:pt x="74140" y="257727"/>
                </a:cubicBezTo>
                <a:cubicBezTo>
                  <a:pt x="75804" y="254398"/>
                  <a:pt x="75039" y="249767"/>
                  <a:pt x="77671" y="247135"/>
                </a:cubicBezTo>
                <a:cubicBezTo>
                  <a:pt x="80302" y="244504"/>
                  <a:pt x="84732" y="244782"/>
                  <a:pt x="88262" y="243605"/>
                </a:cubicBezTo>
                <a:cubicBezTo>
                  <a:pt x="91134" y="234990"/>
                  <a:pt x="92010" y="229266"/>
                  <a:pt x="98854" y="222422"/>
                </a:cubicBezTo>
                <a:cubicBezTo>
                  <a:pt x="101854" y="219422"/>
                  <a:pt x="105915" y="217715"/>
                  <a:pt x="109445" y="215361"/>
                </a:cubicBezTo>
                <a:cubicBezTo>
                  <a:pt x="111799" y="211830"/>
                  <a:pt x="113193" y="207420"/>
                  <a:pt x="116506" y="204769"/>
                </a:cubicBezTo>
                <a:cubicBezTo>
                  <a:pt x="119412" y="202444"/>
                  <a:pt x="123677" y="202705"/>
                  <a:pt x="127098" y="201239"/>
                </a:cubicBezTo>
                <a:cubicBezTo>
                  <a:pt x="131935" y="199166"/>
                  <a:pt x="136513" y="196532"/>
                  <a:pt x="141220" y="194178"/>
                </a:cubicBezTo>
                <a:cubicBezTo>
                  <a:pt x="143574" y="190647"/>
                  <a:pt x="145281" y="186587"/>
                  <a:pt x="148281" y="183586"/>
                </a:cubicBezTo>
                <a:cubicBezTo>
                  <a:pt x="155125" y="176741"/>
                  <a:pt x="160849" y="175866"/>
                  <a:pt x="169464" y="172995"/>
                </a:cubicBezTo>
                <a:cubicBezTo>
                  <a:pt x="192968" y="149489"/>
                  <a:pt x="167655" y="171646"/>
                  <a:pt x="190647" y="158873"/>
                </a:cubicBezTo>
                <a:cubicBezTo>
                  <a:pt x="218897" y="143179"/>
                  <a:pt x="202573" y="147710"/>
                  <a:pt x="225952" y="137690"/>
                </a:cubicBezTo>
                <a:cubicBezTo>
                  <a:pt x="229372" y="136224"/>
                  <a:pt x="233290" y="135966"/>
                  <a:pt x="236543" y="134159"/>
                </a:cubicBezTo>
                <a:cubicBezTo>
                  <a:pt x="243961" y="130038"/>
                  <a:pt x="250665" y="124744"/>
                  <a:pt x="257726" y="120037"/>
                </a:cubicBezTo>
                <a:lnTo>
                  <a:pt x="278909" y="105915"/>
                </a:lnTo>
                <a:cubicBezTo>
                  <a:pt x="285102" y="101786"/>
                  <a:pt x="293031" y="101208"/>
                  <a:pt x="300092" y="98854"/>
                </a:cubicBezTo>
                <a:cubicBezTo>
                  <a:pt x="325472" y="90395"/>
                  <a:pt x="293795" y="100653"/>
                  <a:pt x="324806" y="91793"/>
                </a:cubicBezTo>
                <a:cubicBezTo>
                  <a:pt x="328384" y="90771"/>
                  <a:pt x="331867" y="89440"/>
                  <a:pt x="335397" y="88263"/>
                </a:cubicBezTo>
                <a:cubicBezTo>
                  <a:pt x="338928" y="85909"/>
                  <a:pt x="342989" y="84202"/>
                  <a:pt x="345989" y="81202"/>
                </a:cubicBezTo>
                <a:cubicBezTo>
                  <a:pt x="348989" y="78202"/>
                  <a:pt x="349452" y="72859"/>
                  <a:pt x="353050" y="70610"/>
                </a:cubicBezTo>
                <a:cubicBezTo>
                  <a:pt x="359362" y="66665"/>
                  <a:pt x="367172" y="65903"/>
                  <a:pt x="374233" y="63549"/>
                </a:cubicBezTo>
                <a:lnTo>
                  <a:pt x="384824" y="60019"/>
                </a:lnTo>
                <a:cubicBezTo>
                  <a:pt x="388355" y="56488"/>
                  <a:pt x="391261" y="52197"/>
                  <a:pt x="395416" y="49427"/>
                </a:cubicBezTo>
                <a:cubicBezTo>
                  <a:pt x="398512" y="47363"/>
                  <a:pt x="402679" y="47561"/>
                  <a:pt x="406007" y="45897"/>
                </a:cubicBezTo>
                <a:cubicBezTo>
                  <a:pt x="409802" y="43999"/>
                  <a:pt x="413068" y="41190"/>
                  <a:pt x="416599" y="38836"/>
                </a:cubicBezTo>
                <a:cubicBezTo>
                  <a:pt x="433537" y="13427"/>
                  <a:pt x="409551" y="44712"/>
                  <a:pt x="444843" y="21183"/>
                </a:cubicBezTo>
                <a:cubicBezTo>
                  <a:pt x="448373" y="18829"/>
                  <a:pt x="451557" y="15845"/>
                  <a:pt x="455434" y="14122"/>
                </a:cubicBezTo>
                <a:cubicBezTo>
                  <a:pt x="462235" y="11099"/>
                  <a:pt x="469556" y="9415"/>
                  <a:pt x="476617" y="7061"/>
                </a:cubicBezTo>
                <a:cubicBezTo>
                  <a:pt x="480148" y="5884"/>
                  <a:pt x="483516" y="3993"/>
                  <a:pt x="487209" y="3531"/>
                </a:cubicBezTo>
                <a:lnTo>
                  <a:pt x="515453" y="0"/>
                </a:lnTo>
                <a:cubicBezTo>
                  <a:pt x="523691" y="1177"/>
                  <a:pt x="532006" y="1899"/>
                  <a:pt x="540166" y="3531"/>
                </a:cubicBezTo>
                <a:cubicBezTo>
                  <a:pt x="543815" y="4261"/>
                  <a:pt x="547148" y="6158"/>
                  <a:pt x="550758" y="7061"/>
                </a:cubicBezTo>
                <a:cubicBezTo>
                  <a:pt x="556579" y="8516"/>
                  <a:pt x="562526" y="9415"/>
                  <a:pt x="568410" y="10592"/>
                </a:cubicBezTo>
                <a:cubicBezTo>
                  <a:pt x="627018" y="8868"/>
                  <a:pt x="657647" y="-2885"/>
                  <a:pt x="702569" y="10592"/>
                </a:cubicBezTo>
                <a:cubicBezTo>
                  <a:pt x="709698" y="12731"/>
                  <a:pt x="717559" y="13525"/>
                  <a:pt x="723752" y="17653"/>
                </a:cubicBezTo>
                <a:lnTo>
                  <a:pt x="734344" y="24714"/>
                </a:lnTo>
                <a:cubicBezTo>
                  <a:pt x="760222" y="21017"/>
                  <a:pt x="767378" y="21183"/>
                  <a:pt x="755527" y="2118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pic>
        <p:nvPicPr>
          <p:cNvPr id="410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665288"/>
            <a:ext cx="91392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лилиния 18"/>
          <p:cNvSpPr/>
          <p:nvPr/>
        </p:nvSpPr>
        <p:spPr>
          <a:xfrm>
            <a:off x="4772025" y="5264150"/>
            <a:ext cx="539750" cy="242888"/>
          </a:xfrm>
          <a:custGeom>
            <a:avLst/>
            <a:gdLst>
              <a:gd name="connsiteX0" fmla="*/ 0 w 696540"/>
              <a:gd name="connsiteY0" fmla="*/ 340607 h 340607"/>
              <a:gd name="connsiteX1" fmla="*/ 15343 w 696540"/>
              <a:gd name="connsiteY1" fmla="*/ 331402 h 340607"/>
              <a:gd name="connsiteX2" fmla="*/ 24548 w 696540"/>
              <a:gd name="connsiteY2" fmla="*/ 325265 h 340607"/>
              <a:gd name="connsiteX3" fmla="*/ 33753 w 696540"/>
              <a:gd name="connsiteY3" fmla="*/ 322196 h 340607"/>
              <a:gd name="connsiteX4" fmla="*/ 42959 w 696540"/>
              <a:gd name="connsiteY4" fmla="*/ 316059 h 340607"/>
              <a:gd name="connsiteX5" fmla="*/ 61369 w 696540"/>
              <a:gd name="connsiteY5" fmla="*/ 309922 h 340607"/>
              <a:gd name="connsiteX6" fmla="*/ 88986 w 696540"/>
              <a:gd name="connsiteY6" fmla="*/ 294580 h 340607"/>
              <a:gd name="connsiteX7" fmla="*/ 98191 w 696540"/>
              <a:gd name="connsiteY7" fmla="*/ 291512 h 340607"/>
              <a:gd name="connsiteX8" fmla="*/ 107396 w 696540"/>
              <a:gd name="connsiteY8" fmla="*/ 285375 h 340607"/>
              <a:gd name="connsiteX9" fmla="*/ 125807 w 696540"/>
              <a:gd name="connsiteY9" fmla="*/ 279238 h 340607"/>
              <a:gd name="connsiteX10" fmla="*/ 135012 w 696540"/>
              <a:gd name="connsiteY10" fmla="*/ 273101 h 340607"/>
              <a:gd name="connsiteX11" fmla="*/ 144218 w 696540"/>
              <a:gd name="connsiteY11" fmla="*/ 263895 h 340607"/>
              <a:gd name="connsiteX12" fmla="*/ 153423 w 696540"/>
              <a:gd name="connsiteY12" fmla="*/ 260827 h 340607"/>
              <a:gd name="connsiteX13" fmla="*/ 181039 w 696540"/>
              <a:gd name="connsiteY13" fmla="*/ 245485 h 340607"/>
              <a:gd name="connsiteX14" fmla="*/ 190245 w 696540"/>
              <a:gd name="connsiteY14" fmla="*/ 236279 h 340607"/>
              <a:gd name="connsiteX15" fmla="*/ 208655 w 696540"/>
              <a:gd name="connsiteY15" fmla="*/ 224006 h 340607"/>
              <a:gd name="connsiteX16" fmla="*/ 217861 w 696540"/>
              <a:gd name="connsiteY16" fmla="*/ 214800 h 340607"/>
              <a:gd name="connsiteX17" fmla="*/ 236271 w 696540"/>
              <a:gd name="connsiteY17" fmla="*/ 208663 h 340607"/>
              <a:gd name="connsiteX18" fmla="*/ 242408 w 696540"/>
              <a:gd name="connsiteY18" fmla="*/ 199458 h 340607"/>
              <a:gd name="connsiteX19" fmla="*/ 260819 w 696540"/>
              <a:gd name="connsiteY19" fmla="*/ 190253 h 340607"/>
              <a:gd name="connsiteX20" fmla="*/ 279230 w 696540"/>
              <a:gd name="connsiteY20" fmla="*/ 177979 h 340607"/>
              <a:gd name="connsiteX21" fmla="*/ 288435 w 696540"/>
              <a:gd name="connsiteY21" fmla="*/ 171842 h 340607"/>
              <a:gd name="connsiteX22" fmla="*/ 297641 w 696540"/>
              <a:gd name="connsiteY22" fmla="*/ 168773 h 340607"/>
              <a:gd name="connsiteX23" fmla="*/ 303777 w 696540"/>
              <a:gd name="connsiteY23" fmla="*/ 159568 h 340607"/>
              <a:gd name="connsiteX24" fmla="*/ 334462 w 696540"/>
              <a:gd name="connsiteY24" fmla="*/ 138089 h 340607"/>
              <a:gd name="connsiteX25" fmla="*/ 352873 w 696540"/>
              <a:gd name="connsiteY25" fmla="*/ 128883 h 340607"/>
              <a:gd name="connsiteX26" fmla="*/ 371284 w 696540"/>
              <a:gd name="connsiteY26" fmla="*/ 113541 h 340607"/>
              <a:gd name="connsiteX27" fmla="*/ 383557 w 696540"/>
              <a:gd name="connsiteY27" fmla="*/ 110473 h 340607"/>
              <a:gd name="connsiteX28" fmla="*/ 392763 w 696540"/>
              <a:gd name="connsiteY28" fmla="*/ 104336 h 340607"/>
              <a:gd name="connsiteX29" fmla="*/ 411173 w 696540"/>
              <a:gd name="connsiteY29" fmla="*/ 88993 h 340607"/>
              <a:gd name="connsiteX30" fmla="*/ 420379 w 696540"/>
              <a:gd name="connsiteY30" fmla="*/ 85925 h 340607"/>
              <a:gd name="connsiteX31" fmla="*/ 438790 w 696540"/>
              <a:gd name="connsiteY31" fmla="*/ 73651 h 340607"/>
              <a:gd name="connsiteX32" fmla="*/ 447995 w 696540"/>
              <a:gd name="connsiteY32" fmla="*/ 67514 h 340607"/>
              <a:gd name="connsiteX33" fmla="*/ 454132 w 696540"/>
              <a:gd name="connsiteY33" fmla="*/ 58309 h 340607"/>
              <a:gd name="connsiteX34" fmla="*/ 484816 w 696540"/>
              <a:gd name="connsiteY34" fmla="*/ 49104 h 340607"/>
              <a:gd name="connsiteX35" fmla="*/ 512433 w 696540"/>
              <a:gd name="connsiteY35" fmla="*/ 39898 h 340607"/>
              <a:gd name="connsiteX36" fmla="*/ 530843 w 696540"/>
              <a:gd name="connsiteY36" fmla="*/ 33761 h 340607"/>
              <a:gd name="connsiteX37" fmla="*/ 543117 w 696540"/>
              <a:gd name="connsiteY37" fmla="*/ 27624 h 340607"/>
              <a:gd name="connsiteX38" fmla="*/ 586075 w 696540"/>
              <a:gd name="connsiteY38" fmla="*/ 24556 h 340607"/>
              <a:gd name="connsiteX39" fmla="*/ 616760 w 696540"/>
              <a:gd name="connsiteY39" fmla="*/ 18419 h 340607"/>
              <a:gd name="connsiteX40" fmla="*/ 625965 w 696540"/>
              <a:gd name="connsiteY40" fmla="*/ 15350 h 340607"/>
              <a:gd name="connsiteX41" fmla="*/ 638239 w 696540"/>
              <a:gd name="connsiteY41" fmla="*/ 12282 h 340607"/>
              <a:gd name="connsiteX42" fmla="*/ 653582 w 696540"/>
              <a:gd name="connsiteY42" fmla="*/ 9214 h 340607"/>
              <a:gd name="connsiteX43" fmla="*/ 662787 w 696540"/>
              <a:gd name="connsiteY43" fmla="*/ 6145 h 340607"/>
              <a:gd name="connsiteX44" fmla="*/ 684266 w 696540"/>
              <a:gd name="connsiteY44" fmla="*/ 3077 h 340607"/>
              <a:gd name="connsiteX45" fmla="*/ 696540 w 696540"/>
              <a:gd name="connsiteY45" fmla="*/ 8 h 3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6540" h="340607">
                <a:moveTo>
                  <a:pt x="0" y="340607"/>
                </a:moveTo>
                <a:cubicBezTo>
                  <a:pt x="5114" y="337539"/>
                  <a:pt x="10285" y="334563"/>
                  <a:pt x="15343" y="331402"/>
                </a:cubicBezTo>
                <a:cubicBezTo>
                  <a:pt x="18470" y="329448"/>
                  <a:pt x="21250" y="326914"/>
                  <a:pt x="24548" y="325265"/>
                </a:cubicBezTo>
                <a:cubicBezTo>
                  <a:pt x="27441" y="323818"/>
                  <a:pt x="30860" y="323643"/>
                  <a:pt x="33753" y="322196"/>
                </a:cubicBezTo>
                <a:cubicBezTo>
                  <a:pt x="37052" y="320547"/>
                  <a:pt x="39589" y="317557"/>
                  <a:pt x="42959" y="316059"/>
                </a:cubicBezTo>
                <a:cubicBezTo>
                  <a:pt x="48870" y="313432"/>
                  <a:pt x="61369" y="309922"/>
                  <a:pt x="61369" y="309922"/>
                </a:cubicBezTo>
                <a:cubicBezTo>
                  <a:pt x="75149" y="296143"/>
                  <a:pt x="66459" y="302089"/>
                  <a:pt x="88986" y="294580"/>
                </a:cubicBezTo>
                <a:lnTo>
                  <a:pt x="98191" y="291512"/>
                </a:lnTo>
                <a:cubicBezTo>
                  <a:pt x="101259" y="289466"/>
                  <a:pt x="104026" y="286873"/>
                  <a:pt x="107396" y="285375"/>
                </a:cubicBezTo>
                <a:cubicBezTo>
                  <a:pt x="113307" y="282748"/>
                  <a:pt x="125807" y="279238"/>
                  <a:pt x="125807" y="279238"/>
                </a:cubicBezTo>
                <a:cubicBezTo>
                  <a:pt x="128875" y="277192"/>
                  <a:pt x="132179" y="275462"/>
                  <a:pt x="135012" y="273101"/>
                </a:cubicBezTo>
                <a:cubicBezTo>
                  <a:pt x="138346" y="270323"/>
                  <a:pt x="140607" y="266302"/>
                  <a:pt x="144218" y="263895"/>
                </a:cubicBezTo>
                <a:cubicBezTo>
                  <a:pt x="146909" y="262101"/>
                  <a:pt x="150355" y="261850"/>
                  <a:pt x="153423" y="260827"/>
                </a:cubicBezTo>
                <a:cubicBezTo>
                  <a:pt x="174525" y="246759"/>
                  <a:pt x="164837" y="250885"/>
                  <a:pt x="181039" y="245485"/>
                </a:cubicBezTo>
                <a:cubicBezTo>
                  <a:pt x="184108" y="242416"/>
                  <a:pt x="186819" y="238943"/>
                  <a:pt x="190245" y="236279"/>
                </a:cubicBezTo>
                <a:cubicBezTo>
                  <a:pt x="196067" y="231751"/>
                  <a:pt x="203440" y="229221"/>
                  <a:pt x="208655" y="224006"/>
                </a:cubicBezTo>
                <a:cubicBezTo>
                  <a:pt x="211724" y="220937"/>
                  <a:pt x="214067" y="216908"/>
                  <a:pt x="217861" y="214800"/>
                </a:cubicBezTo>
                <a:cubicBezTo>
                  <a:pt x="223516" y="211658"/>
                  <a:pt x="236271" y="208663"/>
                  <a:pt x="236271" y="208663"/>
                </a:cubicBezTo>
                <a:cubicBezTo>
                  <a:pt x="238317" y="205595"/>
                  <a:pt x="239800" y="202066"/>
                  <a:pt x="242408" y="199458"/>
                </a:cubicBezTo>
                <a:cubicBezTo>
                  <a:pt x="248357" y="193510"/>
                  <a:pt x="253332" y="192749"/>
                  <a:pt x="260819" y="190253"/>
                </a:cubicBezTo>
                <a:lnTo>
                  <a:pt x="279230" y="177979"/>
                </a:lnTo>
                <a:cubicBezTo>
                  <a:pt x="282298" y="175933"/>
                  <a:pt x="284937" y="173008"/>
                  <a:pt x="288435" y="171842"/>
                </a:cubicBezTo>
                <a:lnTo>
                  <a:pt x="297641" y="168773"/>
                </a:lnTo>
                <a:cubicBezTo>
                  <a:pt x="299686" y="165705"/>
                  <a:pt x="301170" y="162175"/>
                  <a:pt x="303777" y="159568"/>
                </a:cubicBezTo>
                <a:cubicBezTo>
                  <a:pt x="308319" y="155026"/>
                  <a:pt x="331458" y="140092"/>
                  <a:pt x="334462" y="138089"/>
                </a:cubicBezTo>
                <a:cubicBezTo>
                  <a:pt x="346359" y="130157"/>
                  <a:pt x="340168" y="133119"/>
                  <a:pt x="352873" y="128883"/>
                </a:cubicBezTo>
                <a:cubicBezTo>
                  <a:pt x="358403" y="123353"/>
                  <a:pt x="363807" y="116745"/>
                  <a:pt x="371284" y="113541"/>
                </a:cubicBezTo>
                <a:cubicBezTo>
                  <a:pt x="375160" y="111880"/>
                  <a:pt x="379466" y="111496"/>
                  <a:pt x="383557" y="110473"/>
                </a:cubicBezTo>
                <a:cubicBezTo>
                  <a:pt x="386626" y="108427"/>
                  <a:pt x="389930" y="106697"/>
                  <a:pt x="392763" y="104336"/>
                </a:cubicBezTo>
                <a:cubicBezTo>
                  <a:pt x="402942" y="95853"/>
                  <a:pt x="399746" y="94706"/>
                  <a:pt x="411173" y="88993"/>
                </a:cubicBezTo>
                <a:cubicBezTo>
                  <a:pt x="414066" y="87547"/>
                  <a:pt x="417310" y="86948"/>
                  <a:pt x="420379" y="85925"/>
                </a:cubicBezTo>
                <a:lnTo>
                  <a:pt x="438790" y="73651"/>
                </a:lnTo>
                <a:lnTo>
                  <a:pt x="447995" y="67514"/>
                </a:lnTo>
                <a:cubicBezTo>
                  <a:pt x="450041" y="64446"/>
                  <a:pt x="451299" y="60670"/>
                  <a:pt x="454132" y="58309"/>
                </a:cubicBezTo>
                <a:cubicBezTo>
                  <a:pt x="463052" y="50876"/>
                  <a:pt x="474024" y="50902"/>
                  <a:pt x="484816" y="49104"/>
                </a:cubicBezTo>
                <a:lnTo>
                  <a:pt x="512433" y="39898"/>
                </a:lnTo>
                <a:lnTo>
                  <a:pt x="530843" y="33761"/>
                </a:lnTo>
                <a:cubicBezTo>
                  <a:pt x="534934" y="31715"/>
                  <a:pt x="538605" y="28376"/>
                  <a:pt x="543117" y="27624"/>
                </a:cubicBezTo>
                <a:cubicBezTo>
                  <a:pt x="557277" y="25264"/>
                  <a:pt x="571756" y="25579"/>
                  <a:pt x="586075" y="24556"/>
                </a:cubicBezTo>
                <a:cubicBezTo>
                  <a:pt x="606874" y="17622"/>
                  <a:pt x="581499" y="25472"/>
                  <a:pt x="616760" y="18419"/>
                </a:cubicBezTo>
                <a:cubicBezTo>
                  <a:pt x="619932" y="17785"/>
                  <a:pt x="622855" y="16239"/>
                  <a:pt x="625965" y="15350"/>
                </a:cubicBezTo>
                <a:cubicBezTo>
                  <a:pt x="630020" y="14191"/>
                  <a:pt x="634122" y="13197"/>
                  <a:pt x="638239" y="12282"/>
                </a:cubicBezTo>
                <a:cubicBezTo>
                  <a:pt x="643330" y="11151"/>
                  <a:pt x="648522" y="10479"/>
                  <a:pt x="653582" y="9214"/>
                </a:cubicBezTo>
                <a:cubicBezTo>
                  <a:pt x="656720" y="8430"/>
                  <a:pt x="659615" y="6779"/>
                  <a:pt x="662787" y="6145"/>
                </a:cubicBezTo>
                <a:cubicBezTo>
                  <a:pt x="669879" y="4727"/>
                  <a:pt x="677106" y="4100"/>
                  <a:pt x="684266" y="3077"/>
                </a:cubicBezTo>
                <a:cubicBezTo>
                  <a:pt x="694441" y="-316"/>
                  <a:pt x="690237" y="8"/>
                  <a:pt x="696540" y="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303838" y="4687888"/>
            <a:ext cx="2471737" cy="584200"/>
          </a:xfrm>
          <a:custGeom>
            <a:avLst/>
            <a:gdLst>
              <a:gd name="connsiteX0" fmla="*/ 0 w 3194263"/>
              <a:gd name="connsiteY0" fmla="*/ 816210 h 816210"/>
              <a:gd name="connsiteX1" fmla="*/ 24547 w 3194263"/>
              <a:gd name="connsiteY1" fmla="*/ 807004 h 816210"/>
              <a:gd name="connsiteX2" fmla="*/ 52163 w 3194263"/>
              <a:gd name="connsiteY2" fmla="*/ 800867 h 816210"/>
              <a:gd name="connsiteX3" fmla="*/ 70574 w 3194263"/>
              <a:gd name="connsiteY3" fmla="*/ 794730 h 816210"/>
              <a:gd name="connsiteX4" fmla="*/ 79779 w 3194263"/>
              <a:gd name="connsiteY4" fmla="*/ 791662 h 816210"/>
              <a:gd name="connsiteX5" fmla="*/ 98190 w 3194263"/>
              <a:gd name="connsiteY5" fmla="*/ 788593 h 816210"/>
              <a:gd name="connsiteX6" fmla="*/ 122738 w 3194263"/>
              <a:gd name="connsiteY6" fmla="*/ 785525 h 816210"/>
              <a:gd name="connsiteX7" fmla="*/ 135012 w 3194263"/>
              <a:gd name="connsiteY7" fmla="*/ 782457 h 816210"/>
              <a:gd name="connsiteX8" fmla="*/ 187175 w 3194263"/>
              <a:gd name="connsiteY8" fmla="*/ 773251 h 816210"/>
              <a:gd name="connsiteX9" fmla="*/ 214791 w 3194263"/>
              <a:gd name="connsiteY9" fmla="*/ 767114 h 816210"/>
              <a:gd name="connsiteX10" fmla="*/ 233202 w 3194263"/>
              <a:gd name="connsiteY10" fmla="*/ 760977 h 816210"/>
              <a:gd name="connsiteX11" fmla="*/ 242408 w 3194263"/>
              <a:gd name="connsiteY11" fmla="*/ 757909 h 816210"/>
              <a:gd name="connsiteX12" fmla="*/ 279229 w 3194263"/>
              <a:gd name="connsiteY12" fmla="*/ 754840 h 816210"/>
              <a:gd name="connsiteX13" fmla="*/ 306845 w 3194263"/>
              <a:gd name="connsiteY13" fmla="*/ 748704 h 816210"/>
              <a:gd name="connsiteX14" fmla="*/ 328324 w 3194263"/>
              <a:gd name="connsiteY14" fmla="*/ 742567 h 816210"/>
              <a:gd name="connsiteX15" fmla="*/ 374351 w 3194263"/>
              <a:gd name="connsiteY15" fmla="*/ 733361 h 816210"/>
              <a:gd name="connsiteX16" fmla="*/ 383557 w 3194263"/>
              <a:gd name="connsiteY16" fmla="*/ 730293 h 816210"/>
              <a:gd name="connsiteX17" fmla="*/ 398899 w 3194263"/>
              <a:gd name="connsiteY17" fmla="*/ 727224 h 816210"/>
              <a:gd name="connsiteX18" fmla="*/ 408104 w 3194263"/>
              <a:gd name="connsiteY18" fmla="*/ 724156 h 816210"/>
              <a:gd name="connsiteX19" fmla="*/ 420378 w 3194263"/>
              <a:gd name="connsiteY19" fmla="*/ 721087 h 816210"/>
              <a:gd name="connsiteX20" fmla="*/ 429583 w 3194263"/>
              <a:gd name="connsiteY20" fmla="*/ 718019 h 816210"/>
              <a:gd name="connsiteX21" fmla="*/ 454131 w 3194263"/>
              <a:gd name="connsiteY21" fmla="*/ 714951 h 816210"/>
              <a:gd name="connsiteX22" fmla="*/ 481747 w 3194263"/>
              <a:gd name="connsiteY22" fmla="*/ 708814 h 816210"/>
              <a:gd name="connsiteX23" fmla="*/ 497089 w 3194263"/>
              <a:gd name="connsiteY23" fmla="*/ 705745 h 816210"/>
              <a:gd name="connsiteX24" fmla="*/ 515500 w 3194263"/>
              <a:gd name="connsiteY24" fmla="*/ 699608 h 816210"/>
              <a:gd name="connsiteX25" fmla="*/ 524706 w 3194263"/>
              <a:gd name="connsiteY25" fmla="*/ 693471 h 816210"/>
              <a:gd name="connsiteX26" fmla="*/ 555390 w 3194263"/>
              <a:gd name="connsiteY26" fmla="*/ 690403 h 816210"/>
              <a:gd name="connsiteX27" fmla="*/ 570732 w 3194263"/>
              <a:gd name="connsiteY27" fmla="*/ 687334 h 816210"/>
              <a:gd name="connsiteX28" fmla="*/ 579938 w 3194263"/>
              <a:gd name="connsiteY28" fmla="*/ 684266 h 816210"/>
              <a:gd name="connsiteX29" fmla="*/ 604485 w 3194263"/>
              <a:gd name="connsiteY29" fmla="*/ 681198 h 816210"/>
              <a:gd name="connsiteX30" fmla="*/ 616759 w 3194263"/>
              <a:gd name="connsiteY30" fmla="*/ 678129 h 816210"/>
              <a:gd name="connsiteX31" fmla="*/ 625965 w 3194263"/>
              <a:gd name="connsiteY31" fmla="*/ 675061 h 816210"/>
              <a:gd name="connsiteX32" fmla="*/ 650512 w 3194263"/>
              <a:gd name="connsiteY32" fmla="*/ 668924 h 816210"/>
              <a:gd name="connsiteX33" fmla="*/ 675060 w 3194263"/>
              <a:gd name="connsiteY33" fmla="*/ 662787 h 816210"/>
              <a:gd name="connsiteX34" fmla="*/ 739498 w 3194263"/>
              <a:gd name="connsiteY34" fmla="*/ 650513 h 816210"/>
              <a:gd name="connsiteX35" fmla="*/ 757908 w 3194263"/>
              <a:gd name="connsiteY35" fmla="*/ 644376 h 816210"/>
              <a:gd name="connsiteX36" fmla="*/ 785524 w 3194263"/>
              <a:gd name="connsiteY36" fmla="*/ 635171 h 816210"/>
              <a:gd name="connsiteX37" fmla="*/ 800867 w 3194263"/>
              <a:gd name="connsiteY37" fmla="*/ 632102 h 816210"/>
              <a:gd name="connsiteX38" fmla="*/ 810072 w 3194263"/>
              <a:gd name="connsiteY38" fmla="*/ 629034 h 816210"/>
              <a:gd name="connsiteX39" fmla="*/ 831551 w 3194263"/>
              <a:gd name="connsiteY39" fmla="*/ 625965 h 816210"/>
              <a:gd name="connsiteX40" fmla="*/ 874510 w 3194263"/>
              <a:gd name="connsiteY40" fmla="*/ 619828 h 816210"/>
              <a:gd name="connsiteX41" fmla="*/ 902126 w 3194263"/>
              <a:gd name="connsiteY41" fmla="*/ 610623 h 816210"/>
              <a:gd name="connsiteX42" fmla="*/ 917468 w 3194263"/>
              <a:gd name="connsiteY42" fmla="*/ 607555 h 816210"/>
              <a:gd name="connsiteX43" fmla="*/ 926673 w 3194263"/>
              <a:gd name="connsiteY43" fmla="*/ 604486 h 816210"/>
              <a:gd name="connsiteX44" fmla="*/ 942016 w 3194263"/>
              <a:gd name="connsiteY44" fmla="*/ 601418 h 816210"/>
              <a:gd name="connsiteX45" fmla="*/ 963495 w 3194263"/>
              <a:gd name="connsiteY45" fmla="*/ 595281 h 816210"/>
              <a:gd name="connsiteX46" fmla="*/ 988042 w 3194263"/>
              <a:gd name="connsiteY46" fmla="*/ 592212 h 816210"/>
              <a:gd name="connsiteX47" fmla="*/ 1024864 w 3194263"/>
              <a:gd name="connsiteY47" fmla="*/ 586075 h 816210"/>
              <a:gd name="connsiteX48" fmla="*/ 1034069 w 3194263"/>
              <a:gd name="connsiteY48" fmla="*/ 583007 h 816210"/>
              <a:gd name="connsiteX49" fmla="*/ 1058617 w 3194263"/>
              <a:gd name="connsiteY49" fmla="*/ 570733 h 816210"/>
              <a:gd name="connsiteX50" fmla="*/ 1089302 w 3194263"/>
              <a:gd name="connsiteY50" fmla="*/ 567665 h 816210"/>
              <a:gd name="connsiteX51" fmla="*/ 1101575 w 3194263"/>
              <a:gd name="connsiteY51" fmla="*/ 564596 h 816210"/>
              <a:gd name="connsiteX52" fmla="*/ 1110781 w 3194263"/>
              <a:gd name="connsiteY52" fmla="*/ 561528 h 816210"/>
              <a:gd name="connsiteX53" fmla="*/ 1138397 w 3194263"/>
              <a:gd name="connsiteY53" fmla="*/ 558459 h 816210"/>
              <a:gd name="connsiteX54" fmla="*/ 1156808 w 3194263"/>
              <a:gd name="connsiteY54" fmla="*/ 555391 h 816210"/>
              <a:gd name="connsiteX55" fmla="*/ 1166013 w 3194263"/>
              <a:gd name="connsiteY55" fmla="*/ 552322 h 816210"/>
              <a:gd name="connsiteX56" fmla="*/ 1178287 w 3194263"/>
              <a:gd name="connsiteY56" fmla="*/ 549254 h 816210"/>
              <a:gd name="connsiteX57" fmla="*/ 1196698 w 3194263"/>
              <a:gd name="connsiteY57" fmla="*/ 543117 h 816210"/>
              <a:gd name="connsiteX58" fmla="*/ 1205903 w 3194263"/>
              <a:gd name="connsiteY58" fmla="*/ 536980 h 816210"/>
              <a:gd name="connsiteX59" fmla="*/ 1245793 w 3194263"/>
              <a:gd name="connsiteY59" fmla="*/ 530843 h 816210"/>
              <a:gd name="connsiteX60" fmla="*/ 1267272 w 3194263"/>
              <a:gd name="connsiteY60" fmla="*/ 524706 h 816210"/>
              <a:gd name="connsiteX61" fmla="*/ 1276477 w 3194263"/>
              <a:gd name="connsiteY61" fmla="*/ 521638 h 816210"/>
              <a:gd name="connsiteX62" fmla="*/ 1304094 w 3194263"/>
              <a:gd name="connsiteY62" fmla="*/ 518569 h 816210"/>
              <a:gd name="connsiteX63" fmla="*/ 1337847 w 3194263"/>
              <a:gd name="connsiteY63" fmla="*/ 509364 h 816210"/>
              <a:gd name="connsiteX64" fmla="*/ 1347052 w 3194263"/>
              <a:gd name="connsiteY64" fmla="*/ 506295 h 816210"/>
              <a:gd name="connsiteX65" fmla="*/ 1377736 w 3194263"/>
              <a:gd name="connsiteY65" fmla="*/ 503227 h 816210"/>
              <a:gd name="connsiteX66" fmla="*/ 1386942 w 3194263"/>
              <a:gd name="connsiteY66" fmla="*/ 500159 h 816210"/>
              <a:gd name="connsiteX67" fmla="*/ 1414558 w 3194263"/>
              <a:gd name="connsiteY67" fmla="*/ 484816 h 816210"/>
              <a:gd name="connsiteX68" fmla="*/ 1463653 w 3194263"/>
              <a:gd name="connsiteY68" fmla="*/ 478679 h 816210"/>
              <a:gd name="connsiteX69" fmla="*/ 1485132 w 3194263"/>
              <a:gd name="connsiteY69" fmla="*/ 475611 h 816210"/>
              <a:gd name="connsiteX70" fmla="*/ 1503543 w 3194263"/>
              <a:gd name="connsiteY70" fmla="*/ 469474 h 816210"/>
              <a:gd name="connsiteX71" fmla="*/ 1521954 w 3194263"/>
              <a:gd name="connsiteY71" fmla="*/ 460269 h 816210"/>
              <a:gd name="connsiteX72" fmla="*/ 1531159 w 3194263"/>
              <a:gd name="connsiteY72" fmla="*/ 454132 h 816210"/>
              <a:gd name="connsiteX73" fmla="*/ 1564912 w 3194263"/>
              <a:gd name="connsiteY73" fmla="*/ 444926 h 816210"/>
              <a:gd name="connsiteX74" fmla="*/ 1586391 w 3194263"/>
              <a:gd name="connsiteY74" fmla="*/ 420379 h 816210"/>
              <a:gd name="connsiteX75" fmla="*/ 1595597 w 3194263"/>
              <a:gd name="connsiteY75" fmla="*/ 401968 h 816210"/>
              <a:gd name="connsiteX76" fmla="*/ 1614008 w 3194263"/>
              <a:gd name="connsiteY76" fmla="*/ 386626 h 816210"/>
              <a:gd name="connsiteX77" fmla="*/ 1623213 w 3194263"/>
              <a:gd name="connsiteY77" fmla="*/ 383557 h 816210"/>
              <a:gd name="connsiteX78" fmla="*/ 1629350 w 3194263"/>
              <a:gd name="connsiteY78" fmla="*/ 374352 h 816210"/>
              <a:gd name="connsiteX79" fmla="*/ 1641624 w 3194263"/>
              <a:gd name="connsiteY79" fmla="*/ 368215 h 816210"/>
              <a:gd name="connsiteX80" fmla="*/ 1727540 w 3194263"/>
              <a:gd name="connsiteY80" fmla="*/ 359010 h 816210"/>
              <a:gd name="connsiteX81" fmla="*/ 1785841 w 3194263"/>
              <a:gd name="connsiteY81" fmla="*/ 352873 h 816210"/>
              <a:gd name="connsiteX82" fmla="*/ 1868689 w 3194263"/>
              <a:gd name="connsiteY82" fmla="*/ 346736 h 816210"/>
              <a:gd name="connsiteX83" fmla="*/ 1911648 w 3194263"/>
              <a:gd name="connsiteY83" fmla="*/ 340599 h 816210"/>
              <a:gd name="connsiteX84" fmla="*/ 1951538 w 3194263"/>
              <a:gd name="connsiteY84" fmla="*/ 334462 h 816210"/>
              <a:gd name="connsiteX85" fmla="*/ 2049728 w 3194263"/>
              <a:gd name="connsiteY85" fmla="*/ 331393 h 816210"/>
              <a:gd name="connsiteX86" fmla="*/ 2065071 w 3194263"/>
              <a:gd name="connsiteY86" fmla="*/ 328325 h 816210"/>
              <a:gd name="connsiteX87" fmla="*/ 2104961 w 3194263"/>
              <a:gd name="connsiteY87" fmla="*/ 322188 h 816210"/>
              <a:gd name="connsiteX88" fmla="*/ 2126440 w 3194263"/>
              <a:gd name="connsiteY88" fmla="*/ 316051 h 816210"/>
              <a:gd name="connsiteX89" fmla="*/ 2206220 w 3194263"/>
              <a:gd name="connsiteY89" fmla="*/ 312983 h 816210"/>
              <a:gd name="connsiteX90" fmla="*/ 2261452 w 3194263"/>
              <a:gd name="connsiteY90" fmla="*/ 309914 h 816210"/>
              <a:gd name="connsiteX91" fmla="*/ 2276794 w 3194263"/>
              <a:gd name="connsiteY91" fmla="*/ 306846 h 816210"/>
              <a:gd name="connsiteX92" fmla="*/ 2439422 w 3194263"/>
              <a:gd name="connsiteY92" fmla="*/ 300709 h 816210"/>
              <a:gd name="connsiteX93" fmla="*/ 2525339 w 3194263"/>
              <a:gd name="connsiteY93" fmla="*/ 291504 h 816210"/>
              <a:gd name="connsiteX94" fmla="*/ 2568298 w 3194263"/>
              <a:gd name="connsiteY94" fmla="*/ 282298 h 816210"/>
              <a:gd name="connsiteX95" fmla="*/ 2691036 w 3194263"/>
              <a:gd name="connsiteY95" fmla="*/ 279230 h 816210"/>
              <a:gd name="connsiteX96" fmla="*/ 2706378 w 3194263"/>
              <a:gd name="connsiteY96" fmla="*/ 276161 h 816210"/>
              <a:gd name="connsiteX97" fmla="*/ 2743200 w 3194263"/>
              <a:gd name="connsiteY97" fmla="*/ 270024 h 816210"/>
              <a:gd name="connsiteX98" fmla="*/ 2761610 w 3194263"/>
              <a:gd name="connsiteY98" fmla="*/ 263887 h 816210"/>
              <a:gd name="connsiteX99" fmla="*/ 2780021 w 3194263"/>
              <a:gd name="connsiteY99" fmla="*/ 251614 h 816210"/>
              <a:gd name="connsiteX100" fmla="*/ 2789226 w 3194263"/>
              <a:gd name="connsiteY100" fmla="*/ 245477 h 816210"/>
              <a:gd name="connsiteX101" fmla="*/ 2813774 w 3194263"/>
              <a:gd name="connsiteY101" fmla="*/ 239340 h 816210"/>
              <a:gd name="connsiteX102" fmla="*/ 2826048 w 3194263"/>
              <a:gd name="connsiteY102" fmla="*/ 233203 h 816210"/>
              <a:gd name="connsiteX103" fmla="*/ 2853664 w 3194263"/>
              <a:gd name="connsiteY103" fmla="*/ 223998 h 816210"/>
              <a:gd name="connsiteX104" fmla="*/ 2865938 w 3194263"/>
              <a:gd name="connsiteY104" fmla="*/ 217861 h 816210"/>
              <a:gd name="connsiteX105" fmla="*/ 2881280 w 3194263"/>
              <a:gd name="connsiteY105" fmla="*/ 214792 h 816210"/>
              <a:gd name="connsiteX106" fmla="*/ 2890485 w 3194263"/>
              <a:gd name="connsiteY106" fmla="*/ 211724 h 816210"/>
              <a:gd name="connsiteX107" fmla="*/ 2911965 w 3194263"/>
              <a:gd name="connsiteY107" fmla="*/ 202518 h 816210"/>
              <a:gd name="connsiteX108" fmla="*/ 2930375 w 3194263"/>
              <a:gd name="connsiteY108" fmla="*/ 184108 h 816210"/>
              <a:gd name="connsiteX109" fmla="*/ 2957991 w 3194263"/>
              <a:gd name="connsiteY109" fmla="*/ 174902 h 816210"/>
              <a:gd name="connsiteX110" fmla="*/ 2976402 w 3194263"/>
              <a:gd name="connsiteY110" fmla="*/ 159560 h 816210"/>
              <a:gd name="connsiteX111" fmla="*/ 2985608 w 3194263"/>
              <a:gd name="connsiteY111" fmla="*/ 153423 h 816210"/>
              <a:gd name="connsiteX112" fmla="*/ 2994813 w 3194263"/>
              <a:gd name="connsiteY112" fmla="*/ 144218 h 816210"/>
              <a:gd name="connsiteX113" fmla="*/ 3004018 w 3194263"/>
              <a:gd name="connsiteY113" fmla="*/ 141149 h 816210"/>
              <a:gd name="connsiteX114" fmla="*/ 3022429 w 3194263"/>
              <a:gd name="connsiteY114" fmla="*/ 128875 h 816210"/>
              <a:gd name="connsiteX115" fmla="*/ 3050045 w 3194263"/>
              <a:gd name="connsiteY115" fmla="*/ 110465 h 816210"/>
              <a:gd name="connsiteX116" fmla="*/ 3059251 w 3194263"/>
              <a:gd name="connsiteY116" fmla="*/ 101259 h 816210"/>
              <a:gd name="connsiteX117" fmla="*/ 3077661 w 3194263"/>
              <a:gd name="connsiteY117" fmla="*/ 88985 h 816210"/>
              <a:gd name="connsiteX118" fmla="*/ 3105277 w 3194263"/>
              <a:gd name="connsiteY118" fmla="*/ 70575 h 816210"/>
              <a:gd name="connsiteX119" fmla="*/ 3123688 w 3194263"/>
              <a:gd name="connsiteY119" fmla="*/ 58301 h 816210"/>
              <a:gd name="connsiteX120" fmla="*/ 3132894 w 3194263"/>
              <a:gd name="connsiteY120" fmla="*/ 49095 h 816210"/>
              <a:gd name="connsiteX121" fmla="*/ 3142099 w 3194263"/>
              <a:gd name="connsiteY121" fmla="*/ 42959 h 816210"/>
              <a:gd name="connsiteX122" fmla="*/ 3148236 w 3194263"/>
              <a:gd name="connsiteY122" fmla="*/ 33753 h 816210"/>
              <a:gd name="connsiteX123" fmla="*/ 3175852 w 3194263"/>
              <a:gd name="connsiteY123" fmla="*/ 12274 h 816210"/>
              <a:gd name="connsiteX124" fmla="*/ 3185057 w 3194263"/>
              <a:gd name="connsiteY124" fmla="*/ 9206 h 816210"/>
              <a:gd name="connsiteX125" fmla="*/ 3194263 w 3194263"/>
              <a:gd name="connsiteY125" fmla="*/ 0 h 81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94263" h="816210">
                <a:moveTo>
                  <a:pt x="0" y="816210"/>
                </a:moveTo>
                <a:cubicBezTo>
                  <a:pt x="4683" y="814337"/>
                  <a:pt x="18139" y="808606"/>
                  <a:pt x="24547" y="807004"/>
                </a:cubicBezTo>
                <a:cubicBezTo>
                  <a:pt x="42091" y="802618"/>
                  <a:pt x="36393" y="805598"/>
                  <a:pt x="52163" y="800867"/>
                </a:cubicBezTo>
                <a:cubicBezTo>
                  <a:pt x="58359" y="799008"/>
                  <a:pt x="64437" y="796776"/>
                  <a:pt x="70574" y="794730"/>
                </a:cubicBezTo>
                <a:cubicBezTo>
                  <a:pt x="73642" y="793707"/>
                  <a:pt x="76589" y="792194"/>
                  <a:pt x="79779" y="791662"/>
                </a:cubicBezTo>
                <a:cubicBezTo>
                  <a:pt x="85916" y="790639"/>
                  <a:pt x="92031" y="789473"/>
                  <a:pt x="98190" y="788593"/>
                </a:cubicBezTo>
                <a:cubicBezTo>
                  <a:pt x="106353" y="787427"/>
                  <a:pt x="114604" y="786880"/>
                  <a:pt x="122738" y="785525"/>
                </a:cubicBezTo>
                <a:cubicBezTo>
                  <a:pt x="126898" y="784832"/>
                  <a:pt x="130888" y="783341"/>
                  <a:pt x="135012" y="782457"/>
                </a:cubicBezTo>
                <a:cubicBezTo>
                  <a:pt x="165236" y="775981"/>
                  <a:pt x="160607" y="777047"/>
                  <a:pt x="187175" y="773251"/>
                </a:cubicBezTo>
                <a:cubicBezTo>
                  <a:pt x="213524" y="764470"/>
                  <a:pt x="171570" y="777920"/>
                  <a:pt x="214791" y="767114"/>
                </a:cubicBezTo>
                <a:cubicBezTo>
                  <a:pt x="221067" y="765545"/>
                  <a:pt x="227065" y="763023"/>
                  <a:pt x="233202" y="760977"/>
                </a:cubicBezTo>
                <a:cubicBezTo>
                  <a:pt x="236271" y="759954"/>
                  <a:pt x="239185" y="758178"/>
                  <a:pt x="242408" y="757909"/>
                </a:cubicBezTo>
                <a:lnTo>
                  <a:pt x="279229" y="754840"/>
                </a:lnTo>
                <a:cubicBezTo>
                  <a:pt x="289768" y="752732"/>
                  <a:pt x="296739" y="751591"/>
                  <a:pt x="306845" y="748704"/>
                </a:cubicBezTo>
                <a:cubicBezTo>
                  <a:pt x="322221" y="744311"/>
                  <a:pt x="310084" y="746407"/>
                  <a:pt x="328324" y="742567"/>
                </a:cubicBezTo>
                <a:cubicBezTo>
                  <a:pt x="343635" y="739344"/>
                  <a:pt x="359507" y="738308"/>
                  <a:pt x="374351" y="733361"/>
                </a:cubicBezTo>
                <a:cubicBezTo>
                  <a:pt x="377420" y="732338"/>
                  <a:pt x="380419" y="731078"/>
                  <a:pt x="383557" y="730293"/>
                </a:cubicBezTo>
                <a:cubicBezTo>
                  <a:pt x="388617" y="729028"/>
                  <a:pt x="393839" y="728489"/>
                  <a:pt x="398899" y="727224"/>
                </a:cubicBezTo>
                <a:cubicBezTo>
                  <a:pt x="402037" y="726440"/>
                  <a:pt x="404994" y="725045"/>
                  <a:pt x="408104" y="724156"/>
                </a:cubicBezTo>
                <a:cubicBezTo>
                  <a:pt x="412159" y="722997"/>
                  <a:pt x="416323" y="722246"/>
                  <a:pt x="420378" y="721087"/>
                </a:cubicBezTo>
                <a:cubicBezTo>
                  <a:pt x="423488" y="720198"/>
                  <a:pt x="426401" y="718597"/>
                  <a:pt x="429583" y="718019"/>
                </a:cubicBezTo>
                <a:cubicBezTo>
                  <a:pt x="437696" y="716544"/>
                  <a:pt x="445981" y="716205"/>
                  <a:pt x="454131" y="714951"/>
                </a:cubicBezTo>
                <a:cubicBezTo>
                  <a:pt x="469145" y="712641"/>
                  <a:pt x="468022" y="711864"/>
                  <a:pt x="481747" y="708814"/>
                </a:cubicBezTo>
                <a:cubicBezTo>
                  <a:pt x="486838" y="707683"/>
                  <a:pt x="492057" y="707117"/>
                  <a:pt x="497089" y="705745"/>
                </a:cubicBezTo>
                <a:cubicBezTo>
                  <a:pt x="503330" y="704043"/>
                  <a:pt x="509363" y="701654"/>
                  <a:pt x="515500" y="699608"/>
                </a:cubicBezTo>
                <a:cubicBezTo>
                  <a:pt x="518999" y="698442"/>
                  <a:pt x="521112" y="694300"/>
                  <a:pt x="524706" y="693471"/>
                </a:cubicBezTo>
                <a:cubicBezTo>
                  <a:pt x="534722" y="691160"/>
                  <a:pt x="545162" y="691426"/>
                  <a:pt x="555390" y="690403"/>
                </a:cubicBezTo>
                <a:cubicBezTo>
                  <a:pt x="560504" y="689380"/>
                  <a:pt x="565672" y="688599"/>
                  <a:pt x="570732" y="687334"/>
                </a:cubicBezTo>
                <a:cubicBezTo>
                  <a:pt x="573870" y="686549"/>
                  <a:pt x="576756" y="684845"/>
                  <a:pt x="579938" y="684266"/>
                </a:cubicBezTo>
                <a:cubicBezTo>
                  <a:pt x="588051" y="682791"/>
                  <a:pt x="596303" y="682221"/>
                  <a:pt x="604485" y="681198"/>
                </a:cubicBezTo>
                <a:cubicBezTo>
                  <a:pt x="608576" y="680175"/>
                  <a:pt x="612704" y="679288"/>
                  <a:pt x="616759" y="678129"/>
                </a:cubicBezTo>
                <a:cubicBezTo>
                  <a:pt x="619869" y="677240"/>
                  <a:pt x="622844" y="675912"/>
                  <a:pt x="625965" y="675061"/>
                </a:cubicBezTo>
                <a:cubicBezTo>
                  <a:pt x="634102" y="672842"/>
                  <a:pt x="642294" y="670821"/>
                  <a:pt x="650512" y="668924"/>
                </a:cubicBezTo>
                <a:cubicBezTo>
                  <a:pt x="674582" y="663369"/>
                  <a:pt x="657462" y="668652"/>
                  <a:pt x="675060" y="662787"/>
                </a:cubicBezTo>
                <a:cubicBezTo>
                  <a:pt x="700981" y="645506"/>
                  <a:pt x="674056" y="661420"/>
                  <a:pt x="739498" y="650513"/>
                </a:cubicBezTo>
                <a:cubicBezTo>
                  <a:pt x="745879" y="649450"/>
                  <a:pt x="751771" y="646422"/>
                  <a:pt x="757908" y="644376"/>
                </a:cubicBezTo>
                <a:lnTo>
                  <a:pt x="785524" y="635171"/>
                </a:lnTo>
                <a:cubicBezTo>
                  <a:pt x="790472" y="633522"/>
                  <a:pt x="795807" y="633367"/>
                  <a:pt x="800867" y="632102"/>
                </a:cubicBezTo>
                <a:cubicBezTo>
                  <a:pt x="804005" y="631318"/>
                  <a:pt x="806901" y="629668"/>
                  <a:pt x="810072" y="629034"/>
                </a:cubicBezTo>
                <a:cubicBezTo>
                  <a:pt x="817164" y="627616"/>
                  <a:pt x="824403" y="627065"/>
                  <a:pt x="831551" y="625965"/>
                </a:cubicBezTo>
                <a:cubicBezTo>
                  <a:pt x="869875" y="620069"/>
                  <a:pt x="828177" y="625621"/>
                  <a:pt x="874510" y="619828"/>
                </a:cubicBezTo>
                <a:lnTo>
                  <a:pt x="902126" y="610623"/>
                </a:lnTo>
                <a:cubicBezTo>
                  <a:pt x="907074" y="608974"/>
                  <a:pt x="912408" y="608820"/>
                  <a:pt x="917468" y="607555"/>
                </a:cubicBezTo>
                <a:cubicBezTo>
                  <a:pt x="920606" y="606771"/>
                  <a:pt x="923535" y="605270"/>
                  <a:pt x="926673" y="604486"/>
                </a:cubicBezTo>
                <a:cubicBezTo>
                  <a:pt x="931733" y="603221"/>
                  <a:pt x="936956" y="602683"/>
                  <a:pt x="942016" y="601418"/>
                </a:cubicBezTo>
                <a:cubicBezTo>
                  <a:pt x="956625" y="597766"/>
                  <a:pt x="946253" y="598155"/>
                  <a:pt x="963495" y="595281"/>
                </a:cubicBezTo>
                <a:cubicBezTo>
                  <a:pt x="971629" y="593925"/>
                  <a:pt x="979887" y="593435"/>
                  <a:pt x="988042" y="592212"/>
                </a:cubicBezTo>
                <a:cubicBezTo>
                  <a:pt x="1000348" y="590366"/>
                  <a:pt x="1012590" y="588121"/>
                  <a:pt x="1024864" y="586075"/>
                </a:cubicBezTo>
                <a:cubicBezTo>
                  <a:pt x="1028054" y="585543"/>
                  <a:pt x="1031125" y="584345"/>
                  <a:pt x="1034069" y="583007"/>
                </a:cubicBezTo>
                <a:cubicBezTo>
                  <a:pt x="1042398" y="579221"/>
                  <a:pt x="1049514" y="571643"/>
                  <a:pt x="1058617" y="570733"/>
                </a:cubicBezTo>
                <a:lnTo>
                  <a:pt x="1089302" y="567665"/>
                </a:lnTo>
                <a:cubicBezTo>
                  <a:pt x="1093393" y="566642"/>
                  <a:pt x="1097520" y="565755"/>
                  <a:pt x="1101575" y="564596"/>
                </a:cubicBezTo>
                <a:cubicBezTo>
                  <a:pt x="1104685" y="563707"/>
                  <a:pt x="1107590" y="562060"/>
                  <a:pt x="1110781" y="561528"/>
                </a:cubicBezTo>
                <a:cubicBezTo>
                  <a:pt x="1119917" y="560005"/>
                  <a:pt x="1129216" y="559683"/>
                  <a:pt x="1138397" y="558459"/>
                </a:cubicBezTo>
                <a:cubicBezTo>
                  <a:pt x="1144564" y="557637"/>
                  <a:pt x="1150671" y="556414"/>
                  <a:pt x="1156808" y="555391"/>
                </a:cubicBezTo>
                <a:cubicBezTo>
                  <a:pt x="1159876" y="554368"/>
                  <a:pt x="1162903" y="553211"/>
                  <a:pt x="1166013" y="552322"/>
                </a:cubicBezTo>
                <a:cubicBezTo>
                  <a:pt x="1170068" y="551163"/>
                  <a:pt x="1174248" y="550466"/>
                  <a:pt x="1178287" y="549254"/>
                </a:cubicBezTo>
                <a:cubicBezTo>
                  <a:pt x="1184483" y="547395"/>
                  <a:pt x="1196698" y="543117"/>
                  <a:pt x="1196698" y="543117"/>
                </a:cubicBezTo>
                <a:cubicBezTo>
                  <a:pt x="1199766" y="541071"/>
                  <a:pt x="1202450" y="538275"/>
                  <a:pt x="1205903" y="536980"/>
                </a:cubicBezTo>
                <a:cubicBezTo>
                  <a:pt x="1212928" y="534346"/>
                  <a:pt x="1242007" y="531316"/>
                  <a:pt x="1245793" y="530843"/>
                </a:cubicBezTo>
                <a:cubicBezTo>
                  <a:pt x="1267863" y="523487"/>
                  <a:pt x="1240302" y="532412"/>
                  <a:pt x="1267272" y="524706"/>
                </a:cubicBezTo>
                <a:cubicBezTo>
                  <a:pt x="1270382" y="523817"/>
                  <a:pt x="1273287" y="522170"/>
                  <a:pt x="1276477" y="521638"/>
                </a:cubicBezTo>
                <a:cubicBezTo>
                  <a:pt x="1285613" y="520115"/>
                  <a:pt x="1294888" y="519592"/>
                  <a:pt x="1304094" y="518569"/>
                </a:cubicBezTo>
                <a:cubicBezTo>
                  <a:pt x="1343599" y="505400"/>
                  <a:pt x="1303142" y="518040"/>
                  <a:pt x="1337847" y="509364"/>
                </a:cubicBezTo>
                <a:cubicBezTo>
                  <a:pt x="1340985" y="508580"/>
                  <a:pt x="1343855" y="506787"/>
                  <a:pt x="1347052" y="506295"/>
                </a:cubicBezTo>
                <a:cubicBezTo>
                  <a:pt x="1357211" y="504732"/>
                  <a:pt x="1367508" y="504250"/>
                  <a:pt x="1377736" y="503227"/>
                </a:cubicBezTo>
                <a:cubicBezTo>
                  <a:pt x="1380805" y="502204"/>
                  <a:pt x="1384114" y="501730"/>
                  <a:pt x="1386942" y="500159"/>
                </a:cubicBezTo>
                <a:cubicBezTo>
                  <a:pt x="1402756" y="491374"/>
                  <a:pt x="1400675" y="487901"/>
                  <a:pt x="1414558" y="484816"/>
                </a:cubicBezTo>
                <a:cubicBezTo>
                  <a:pt x="1431695" y="481008"/>
                  <a:pt x="1445634" y="480799"/>
                  <a:pt x="1463653" y="478679"/>
                </a:cubicBezTo>
                <a:cubicBezTo>
                  <a:pt x="1470836" y="477834"/>
                  <a:pt x="1477972" y="476634"/>
                  <a:pt x="1485132" y="475611"/>
                </a:cubicBezTo>
                <a:cubicBezTo>
                  <a:pt x="1491269" y="473565"/>
                  <a:pt x="1498160" y="473062"/>
                  <a:pt x="1503543" y="469474"/>
                </a:cubicBezTo>
                <a:cubicBezTo>
                  <a:pt x="1515440" y="461543"/>
                  <a:pt x="1509250" y="464503"/>
                  <a:pt x="1521954" y="460269"/>
                </a:cubicBezTo>
                <a:cubicBezTo>
                  <a:pt x="1525022" y="458223"/>
                  <a:pt x="1527789" y="455630"/>
                  <a:pt x="1531159" y="454132"/>
                </a:cubicBezTo>
                <a:cubicBezTo>
                  <a:pt x="1543898" y="448470"/>
                  <a:pt x="1551788" y="447551"/>
                  <a:pt x="1564912" y="444926"/>
                </a:cubicBezTo>
                <a:cubicBezTo>
                  <a:pt x="1580255" y="434698"/>
                  <a:pt x="1572072" y="441858"/>
                  <a:pt x="1586391" y="420379"/>
                </a:cubicBezTo>
                <a:cubicBezTo>
                  <a:pt x="1604839" y="392707"/>
                  <a:pt x="1571463" y="430929"/>
                  <a:pt x="1595597" y="401968"/>
                </a:cubicBezTo>
                <a:cubicBezTo>
                  <a:pt x="1600446" y="396150"/>
                  <a:pt x="1607110" y="390075"/>
                  <a:pt x="1614008" y="386626"/>
                </a:cubicBezTo>
                <a:cubicBezTo>
                  <a:pt x="1616901" y="385179"/>
                  <a:pt x="1620145" y="384580"/>
                  <a:pt x="1623213" y="383557"/>
                </a:cubicBezTo>
                <a:cubicBezTo>
                  <a:pt x="1625259" y="380489"/>
                  <a:pt x="1626517" y="376713"/>
                  <a:pt x="1629350" y="374352"/>
                </a:cubicBezTo>
                <a:cubicBezTo>
                  <a:pt x="1632864" y="371424"/>
                  <a:pt x="1637377" y="369914"/>
                  <a:pt x="1641624" y="368215"/>
                </a:cubicBezTo>
                <a:cubicBezTo>
                  <a:pt x="1673924" y="355294"/>
                  <a:pt x="1679615" y="361188"/>
                  <a:pt x="1727540" y="359010"/>
                </a:cubicBezTo>
                <a:cubicBezTo>
                  <a:pt x="1752586" y="350660"/>
                  <a:pt x="1732074" y="356624"/>
                  <a:pt x="1785841" y="352873"/>
                </a:cubicBezTo>
                <a:lnTo>
                  <a:pt x="1868689" y="346736"/>
                </a:lnTo>
                <a:cubicBezTo>
                  <a:pt x="1883115" y="345667"/>
                  <a:pt x="1897328" y="342645"/>
                  <a:pt x="1911648" y="340599"/>
                </a:cubicBezTo>
                <a:cubicBezTo>
                  <a:pt x="1934325" y="337359"/>
                  <a:pt x="1923003" y="335889"/>
                  <a:pt x="1951538" y="334462"/>
                </a:cubicBezTo>
                <a:cubicBezTo>
                  <a:pt x="1984243" y="332827"/>
                  <a:pt x="2016998" y="332416"/>
                  <a:pt x="2049728" y="331393"/>
                </a:cubicBezTo>
                <a:lnTo>
                  <a:pt x="2065071" y="328325"/>
                </a:lnTo>
                <a:cubicBezTo>
                  <a:pt x="2080675" y="325488"/>
                  <a:pt x="2088878" y="324486"/>
                  <a:pt x="2104961" y="322188"/>
                </a:cubicBezTo>
                <a:cubicBezTo>
                  <a:pt x="2110038" y="320496"/>
                  <a:pt x="2121628" y="316372"/>
                  <a:pt x="2126440" y="316051"/>
                </a:cubicBezTo>
                <a:cubicBezTo>
                  <a:pt x="2152994" y="314281"/>
                  <a:pt x="2179634" y="314191"/>
                  <a:pt x="2206220" y="312983"/>
                </a:cubicBezTo>
                <a:cubicBezTo>
                  <a:pt x="2224640" y="312146"/>
                  <a:pt x="2243041" y="310937"/>
                  <a:pt x="2261452" y="309914"/>
                </a:cubicBezTo>
                <a:cubicBezTo>
                  <a:pt x="2266566" y="308891"/>
                  <a:pt x="2271624" y="307535"/>
                  <a:pt x="2276794" y="306846"/>
                </a:cubicBezTo>
                <a:cubicBezTo>
                  <a:pt x="2328717" y="299923"/>
                  <a:pt x="2393653" y="301773"/>
                  <a:pt x="2439422" y="300709"/>
                </a:cubicBezTo>
                <a:cubicBezTo>
                  <a:pt x="2479202" y="287449"/>
                  <a:pt x="2451371" y="294866"/>
                  <a:pt x="2525339" y="291504"/>
                </a:cubicBezTo>
                <a:cubicBezTo>
                  <a:pt x="2534303" y="289263"/>
                  <a:pt x="2557515" y="282767"/>
                  <a:pt x="2568298" y="282298"/>
                </a:cubicBezTo>
                <a:cubicBezTo>
                  <a:pt x="2609185" y="280520"/>
                  <a:pt x="2650123" y="280253"/>
                  <a:pt x="2691036" y="279230"/>
                </a:cubicBezTo>
                <a:cubicBezTo>
                  <a:pt x="2696150" y="278207"/>
                  <a:pt x="2701242" y="277067"/>
                  <a:pt x="2706378" y="276161"/>
                </a:cubicBezTo>
                <a:cubicBezTo>
                  <a:pt x="2718632" y="273998"/>
                  <a:pt x="2731395" y="273959"/>
                  <a:pt x="2743200" y="270024"/>
                </a:cubicBezTo>
                <a:cubicBezTo>
                  <a:pt x="2749337" y="267978"/>
                  <a:pt x="2756228" y="267475"/>
                  <a:pt x="2761610" y="263887"/>
                </a:cubicBezTo>
                <a:lnTo>
                  <a:pt x="2780021" y="251614"/>
                </a:lnTo>
                <a:lnTo>
                  <a:pt x="2789226" y="245477"/>
                </a:lnTo>
                <a:cubicBezTo>
                  <a:pt x="2796244" y="240798"/>
                  <a:pt x="2813774" y="239340"/>
                  <a:pt x="2813774" y="239340"/>
                </a:cubicBezTo>
                <a:cubicBezTo>
                  <a:pt x="2817865" y="237294"/>
                  <a:pt x="2821801" y="234902"/>
                  <a:pt x="2826048" y="233203"/>
                </a:cubicBezTo>
                <a:cubicBezTo>
                  <a:pt x="2826060" y="233198"/>
                  <a:pt x="2849055" y="225534"/>
                  <a:pt x="2853664" y="223998"/>
                </a:cubicBezTo>
                <a:cubicBezTo>
                  <a:pt x="2858004" y="222552"/>
                  <a:pt x="2861599" y="219308"/>
                  <a:pt x="2865938" y="217861"/>
                </a:cubicBezTo>
                <a:cubicBezTo>
                  <a:pt x="2870886" y="216212"/>
                  <a:pt x="2876220" y="216057"/>
                  <a:pt x="2881280" y="214792"/>
                </a:cubicBezTo>
                <a:cubicBezTo>
                  <a:pt x="2884418" y="214008"/>
                  <a:pt x="2887417" y="212747"/>
                  <a:pt x="2890485" y="211724"/>
                </a:cubicBezTo>
                <a:cubicBezTo>
                  <a:pt x="2913599" y="196315"/>
                  <a:pt x="2884221" y="214409"/>
                  <a:pt x="2911965" y="202518"/>
                </a:cubicBezTo>
                <a:cubicBezTo>
                  <a:pt x="2927096" y="196033"/>
                  <a:pt x="2916640" y="195880"/>
                  <a:pt x="2930375" y="184108"/>
                </a:cubicBezTo>
                <a:cubicBezTo>
                  <a:pt x="2938108" y="177480"/>
                  <a:pt x="2948660" y="176769"/>
                  <a:pt x="2957991" y="174902"/>
                </a:cubicBezTo>
                <a:cubicBezTo>
                  <a:pt x="2980849" y="159664"/>
                  <a:pt x="2952775" y="179248"/>
                  <a:pt x="2976402" y="159560"/>
                </a:cubicBezTo>
                <a:cubicBezTo>
                  <a:pt x="2979235" y="157199"/>
                  <a:pt x="2982775" y="155784"/>
                  <a:pt x="2985608" y="153423"/>
                </a:cubicBezTo>
                <a:cubicBezTo>
                  <a:pt x="2988942" y="150645"/>
                  <a:pt x="2991203" y="146625"/>
                  <a:pt x="2994813" y="144218"/>
                </a:cubicBezTo>
                <a:cubicBezTo>
                  <a:pt x="2997504" y="142424"/>
                  <a:pt x="3001191" y="142720"/>
                  <a:pt x="3004018" y="141149"/>
                </a:cubicBezTo>
                <a:cubicBezTo>
                  <a:pt x="3010465" y="137567"/>
                  <a:pt x="3016292" y="132966"/>
                  <a:pt x="3022429" y="128875"/>
                </a:cubicBezTo>
                <a:lnTo>
                  <a:pt x="3050045" y="110465"/>
                </a:lnTo>
                <a:cubicBezTo>
                  <a:pt x="3053656" y="108058"/>
                  <a:pt x="3055825" y="103923"/>
                  <a:pt x="3059251" y="101259"/>
                </a:cubicBezTo>
                <a:cubicBezTo>
                  <a:pt x="3065073" y="96731"/>
                  <a:pt x="3071524" y="93076"/>
                  <a:pt x="3077661" y="88985"/>
                </a:cubicBezTo>
                <a:lnTo>
                  <a:pt x="3105277" y="70575"/>
                </a:lnTo>
                <a:cubicBezTo>
                  <a:pt x="3128259" y="55253"/>
                  <a:pt x="3101803" y="65595"/>
                  <a:pt x="3123688" y="58301"/>
                </a:cubicBezTo>
                <a:cubicBezTo>
                  <a:pt x="3126757" y="55232"/>
                  <a:pt x="3129560" y="51873"/>
                  <a:pt x="3132894" y="49095"/>
                </a:cubicBezTo>
                <a:cubicBezTo>
                  <a:pt x="3135727" y="46734"/>
                  <a:pt x="3139492" y="45566"/>
                  <a:pt x="3142099" y="42959"/>
                </a:cubicBezTo>
                <a:cubicBezTo>
                  <a:pt x="3144707" y="40351"/>
                  <a:pt x="3145875" y="36586"/>
                  <a:pt x="3148236" y="33753"/>
                </a:cubicBezTo>
                <a:cubicBezTo>
                  <a:pt x="3154345" y="26422"/>
                  <a:pt x="3167958" y="14905"/>
                  <a:pt x="3175852" y="12274"/>
                </a:cubicBezTo>
                <a:lnTo>
                  <a:pt x="3185057" y="9206"/>
                </a:lnTo>
                <a:lnTo>
                  <a:pt x="3194263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775575" y="4562475"/>
            <a:ext cx="198438" cy="131763"/>
          </a:xfrm>
          <a:custGeom>
            <a:avLst/>
            <a:gdLst>
              <a:gd name="connsiteX0" fmla="*/ 0 w 254690"/>
              <a:gd name="connsiteY0" fmla="*/ 184108 h 184108"/>
              <a:gd name="connsiteX1" fmla="*/ 9205 w 254690"/>
              <a:gd name="connsiteY1" fmla="*/ 168765 h 184108"/>
              <a:gd name="connsiteX2" fmla="*/ 18410 w 254690"/>
              <a:gd name="connsiteY2" fmla="*/ 165697 h 184108"/>
              <a:gd name="connsiteX3" fmla="*/ 27616 w 254690"/>
              <a:gd name="connsiteY3" fmla="*/ 159560 h 184108"/>
              <a:gd name="connsiteX4" fmla="*/ 42958 w 254690"/>
              <a:gd name="connsiteY4" fmla="*/ 147286 h 184108"/>
              <a:gd name="connsiteX5" fmla="*/ 52163 w 254690"/>
              <a:gd name="connsiteY5" fmla="*/ 138081 h 184108"/>
              <a:gd name="connsiteX6" fmla="*/ 61369 w 254690"/>
              <a:gd name="connsiteY6" fmla="*/ 135012 h 184108"/>
              <a:gd name="connsiteX7" fmla="*/ 79779 w 254690"/>
              <a:gd name="connsiteY7" fmla="*/ 122738 h 184108"/>
              <a:gd name="connsiteX8" fmla="*/ 107396 w 254690"/>
              <a:gd name="connsiteY8" fmla="*/ 104328 h 184108"/>
              <a:gd name="connsiteX9" fmla="*/ 116601 w 254690"/>
              <a:gd name="connsiteY9" fmla="*/ 101259 h 184108"/>
              <a:gd name="connsiteX10" fmla="*/ 125806 w 254690"/>
              <a:gd name="connsiteY10" fmla="*/ 95122 h 184108"/>
              <a:gd name="connsiteX11" fmla="*/ 141149 w 254690"/>
              <a:gd name="connsiteY11" fmla="*/ 82848 h 184108"/>
              <a:gd name="connsiteX12" fmla="*/ 150354 w 254690"/>
              <a:gd name="connsiteY12" fmla="*/ 73643 h 184108"/>
              <a:gd name="connsiteX13" fmla="*/ 159559 w 254690"/>
              <a:gd name="connsiteY13" fmla="*/ 67506 h 184108"/>
              <a:gd name="connsiteX14" fmla="*/ 168765 w 254690"/>
              <a:gd name="connsiteY14" fmla="*/ 49095 h 184108"/>
              <a:gd name="connsiteX15" fmla="*/ 177970 w 254690"/>
              <a:gd name="connsiteY15" fmla="*/ 46027 h 184108"/>
              <a:gd name="connsiteX16" fmla="*/ 190244 w 254690"/>
              <a:gd name="connsiteY16" fmla="*/ 36822 h 184108"/>
              <a:gd name="connsiteX17" fmla="*/ 208655 w 254690"/>
              <a:gd name="connsiteY17" fmla="*/ 30685 h 184108"/>
              <a:gd name="connsiteX18" fmla="*/ 217860 w 254690"/>
              <a:gd name="connsiteY18" fmla="*/ 24548 h 184108"/>
              <a:gd name="connsiteX19" fmla="*/ 236271 w 254690"/>
              <a:gd name="connsiteY19" fmla="*/ 9206 h 184108"/>
              <a:gd name="connsiteX20" fmla="*/ 254682 w 254690"/>
              <a:gd name="connsiteY20" fmla="*/ 0 h 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690" h="184108">
                <a:moveTo>
                  <a:pt x="0" y="184108"/>
                </a:moveTo>
                <a:cubicBezTo>
                  <a:pt x="3068" y="178994"/>
                  <a:pt x="4988" y="172982"/>
                  <a:pt x="9205" y="168765"/>
                </a:cubicBezTo>
                <a:cubicBezTo>
                  <a:pt x="11492" y="166478"/>
                  <a:pt x="15517" y="167143"/>
                  <a:pt x="18410" y="165697"/>
                </a:cubicBezTo>
                <a:cubicBezTo>
                  <a:pt x="21709" y="164048"/>
                  <a:pt x="24547" y="161606"/>
                  <a:pt x="27616" y="159560"/>
                </a:cubicBezTo>
                <a:cubicBezTo>
                  <a:pt x="41341" y="138974"/>
                  <a:pt x="25173" y="159143"/>
                  <a:pt x="42958" y="147286"/>
                </a:cubicBezTo>
                <a:cubicBezTo>
                  <a:pt x="46568" y="144879"/>
                  <a:pt x="48553" y="140488"/>
                  <a:pt x="52163" y="138081"/>
                </a:cubicBezTo>
                <a:cubicBezTo>
                  <a:pt x="54854" y="136287"/>
                  <a:pt x="58541" y="136583"/>
                  <a:pt x="61369" y="135012"/>
                </a:cubicBezTo>
                <a:cubicBezTo>
                  <a:pt x="67816" y="131430"/>
                  <a:pt x="73642" y="126829"/>
                  <a:pt x="79779" y="122738"/>
                </a:cubicBezTo>
                <a:lnTo>
                  <a:pt x="107396" y="104328"/>
                </a:lnTo>
                <a:cubicBezTo>
                  <a:pt x="110087" y="102534"/>
                  <a:pt x="113708" y="102706"/>
                  <a:pt x="116601" y="101259"/>
                </a:cubicBezTo>
                <a:cubicBezTo>
                  <a:pt x="119899" y="99610"/>
                  <a:pt x="122738" y="97168"/>
                  <a:pt x="125806" y="95122"/>
                </a:cubicBezTo>
                <a:cubicBezTo>
                  <a:pt x="139531" y="74536"/>
                  <a:pt x="123363" y="94705"/>
                  <a:pt x="141149" y="82848"/>
                </a:cubicBezTo>
                <a:cubicBezTo>
                  <a:pt x="144759" y="80441"/>
                  <a:pt x="147021" y="76421"/>
                  <a:pt x="150354" y="73643"/>
                </a:cubicBezTo>
                <a:cubicBezTo>
                  <a:pt x="153187" y="71282"/>
                  <a:pt x="156491" y="69552"/>
                  <a:pt x="159559" y="67506"/>
                </a:cubicBezTo>
                <a:cubicBezTo>
                  <a:pt x="161581" y="61443"/>
                  <a:pt x="163358" y="53420"/>
                  <a:pt x="168765" y="49095"/>
                </a:cubicBezTo>
                <a:cubicBezTo>
                  <a:pt x="171291" y="47075"/>
                  <a:pt x="174902" y="47050"/>
                  <a:pt x="177970" y="46027"/>
                </a:cubicBezTo>
                <a:cubicBezTo>
                  <a:pt x="182061" y="42959"/>
                  <a:pt x="185670" y="39109"/>
                  <a:pt x="190244" y="36822"/>
                </a:cubicBezTo>
                <a:cubicBezTo>
                  <a:pt x="196030" y="33929"/>
                  <a:pt x="208655" y="30685"/>
                  <a:pt x="208655" y="30685"/>
                </a:cubicBezTo>
                <a:cubicBezTo>
                  <a:pt x="211723" y="28639"/>
                  <a:pt x="215027" y="26909"/>
                  <a:pt x="217860" y="24548"/>
                </a:cubicBezTo>
                <a:cubicBezTo>
                  <a:pt x="226123" y="17662"/>
                  <a:pt x="226471" y="13561"/>
                  <a:pt x="236271" y="9206"/>
                </a:cubicBezTo>
                <a:cubicBezTo>
                  <a:pt x="255653" y="593"/>
                  <a:pt x="254682" y="9878"/>
                  <a:pt x="2546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765675" y="5229225"/>
            <a:ext cx="538163" cy="242888"/>
          </a:xfrm>
          <a:custGeom>
            <a:avLst/>
            <a:gdLst>
              <a:gd name="connsiteX0" fmla="*/ 0 w 696540"/>
              <a:gd name="connsiteY0" fmla="*/ 340607 h 340607"/>
              <a:gd name="connsiteX1" fmla="*/ 15343 w 696540"/>
              <a:gd name="connsiteY1" fmla="*/ 331402 h 340607"/>
              <a:gd name="connsiteX2" fmla="*/ 24548 w 696540"/>
              <a:gd name="connsiteY2" fmla="*/ 325265 h 340607"/>
              <a:gd name="connsiteX3" fmla="*/ 33753 w 696540"/>
              <a:gd name="connsiteY3" fmla="*/ 322196 h 340607"/>
              <a:gd name="connsiteX4" fmla="*/ 42959 w 696540"/>
              <a:gd name="connsiteY4" fmla="*/ 316059 h 340607"/>
              <a:gd name="connsiteX5" fmla="*/ 61369 w 696540"/>
              <a:gd name="connsiteY5" fmla="*/ 309922 h 340607"/>
              <a:gd name="connsiteX6" fmla="*/ 88986 w 696540"/>
              <a:gd name="connsiteY6" fmla="*/ 294580 h 340607"/>
              <a:gd name="connsiteX7" fmla="*/ 98191 w 696540"/>
              <a:gd name="connsiteY7" fmla="*/ 291512 h 340607"/>
              <a:gd name="connsiteX8" fmla="*/ 107396 w 696540"/>
              <a:gd name="connsiteY8" fmla="*/ 285375 h 340607"/>
              <a:gd name="connsiteX9" fmla="*/ 125807 w 696540"/>
              <a:gd name="connsiteY9" fmla="*/ 279238 h 340607"/>
              <a:gd name="connsiteX10" fmla="*/ 135012 w 696540"/>
              <a:gd name="connsiteY10" fmla="*/ 273101 h 340607"/>
              <a:gd name="connsiteX11" fmla="*/ 144218 w 696540"/>
              <a:gd name="connsiteY11" fmla="*/ 263895 h 340607"/>
              <a:gd name="connsiteX12" fmla="*/ 153423 w 696540"/>
              <a:gd name="connsiteY12" fmla="*/ 260827 h 340607"/>
              <a:gd name="connsiteX13" fmla="*/ 181039 w 696540"/>
              <a:gd name="connsiteY13" fmla="*/ 245485 h 340607"/>
              <a:gd name="connsiteX14" fmla="*/ 190245 w 696540"/>
              <a:gd name="connsiteY14" fmla="*/ 236279 h 340607"/>
              <a:gd name="connsiteX15" fmla="*/ 208655 w 696540"/>
              <a:gd name="connsiteY15" fmla="*/ 224006 h 340607"/>
              <a:gd name="connsiteX16" fmla="*/ 217861 w 696540"/>
              <a:gd name="connsiteY16" fmla="*/ 214800 h 340607"/>
              <a:gd name="connsiteX17" fmla="*/ 236271 w 696540"/>
              <a:gd name="connsiteY17" fmla="*/ 208663 h 340607"/>
              <a:gd name="connsiteX18" fmla="*/ 242408 w 696540"/>
              <a:gd name="connsiteY18" fmla="*/ 199458 h 340607"/>
              <a:gd name="connsiteX19" fmla="*/ 260819 w 696540"/>
              <a:gd name="connsiteY19" fmla="*/ 190253 h 340607"/>
              <a:gd name="connsiteX20" fmla="*/ 279230 w 696540"/>
              <a:gd name="connsiteY20" fmla="*/ 177979 h 340607"/>
              <a:gd name="connsiteX21" fmla="*/ 288435 w 696540"/>
              <a:gd name="connsiteY21" fmla="*/ 171842 h 340607"/>
              <a:gd name="connsiteX22" fmla="*/ 297641 w 696540"/>
              <a:gd name="connsiteY22" fmla="*/ 168773 h 340607"/>
              <a:gd name="connsiteX23" fmla="*/ 303777 w 696540"/>
              <a:gd name="connsiteY23" fmla="*/ 159568 h 340607"/>
              <a:gd name="connsiteX24" fmla="*/ 334462 w 696540"/>
              <a:gd name="connsiteY24" fmla="*/ 138089 h 340607"/>
              <a:gd name="connsiteX25" fmla="*/ 352873 w 696540"/>
              <a:gd name="connsiteY25" fmla="*/ 128883 h 340607"/>
              <a:gd name="connsiteX26" fmla="*/ 371284 w 696540"/>
              <a:gd name="connsiteY26" fmla="*/ 113541 h 340607"/>
              <a:gd name="connsiteX27" fmla="*/ 383557 w 696540"/>
              <a:gd name="connsiteY27" fmla="*/ 110473 h 340607"/>
              <a:gd name="connsiteX28" fmla="*/ 392763 w 696540"/>
              <a:gd name="connsiteY28" fmla="*/ 104336 h 340607"/>
              <a:gd name="connsiteX29" fmla="*/ 411173 w 696540"/>
              <a:gd name="connsiteY29" fmla="*/ 88993 h 340607"/>
              <a:gd name="connsiteX30" fmla="*/ 420379 w 696540"/>
              <a:gd name="connsiteY30" fmla="*/ 85925 h 340607"/>
              <a:gd name="connsiteX31" fmla="*/ 438790 w 696540"/>
              <a:gd name="connsiteY31" fmla="*/ 73651 h 340607"/>
              <a:gd name="connsiteX32" fmla="*/ 447995 w 696540"/>
              <a:gd name="connsiteY32" fmla="*/ 67514 h 340607"/>
              <a:gd name="connsiteX33" fmla="*/ 454132 w 696540"/>
              <a:gd name="connsiteY33" fmla="*/ 58309 h 340607"/>
              <a:gd name="connsiteX34" fmla="*/ 484816 w 696540"/>
              <a:gd name="connsiteY34" fmla="*/ 49104 h 340607"/>
              <a:gd name="connsiteX35" fmla="*/ 512433 w 696540"/>
              <a:gd name="connsiteY35" fmla="*/ 39898 h 340607"/>
              <a:gd name="connsiteX36" fmla="*/ 530843 w 696540"/>
              <a:gd name="connsiteY36" fmla="*/ 33761 h 340607"/>
              <a:gd name="connsiteX37" fmla="*/ 543117 w 696540"/>
              <a:gd name="connsiteY37" fmla="*/ 27624 h 340607"/>
              <a:gd name="connsiteX38" fmla="*/ 586075 w 696540"/>
              <a:gd name="connsiteY38" fmla="*/ 24556 h 340607"/>
              <a:gd name="connsiteX39" fmla="*/ 616760 w 696540"/>
              <a:gd name="connsiteY39" fmla="*/ 18419 h 340607"/>
              <a:gd name="connsiteX40" fmla="*/ 625965 w 696540"/>
              <a:gd name="connsiteY40" fmla="*/ 15350 h 340607"/>
              <a:gd name="connsiteX41" fmla="*/ 638239 w 696540"/>
              <a:gd name="connsiteY41" fmla="*/ 12282 h 340607"/>
              <a:gd name="connsiteX42" fmla="*/ 653582 w 696540"/>
              <a:gd name="connsiteY42" fmla="*/ 9214 h 340607"/>
              <a:gd name="connsiteX43" fmla="*/ 662787 w 696540"/>
              <a:gd name="connsiteY43" fmla="*/ 6145 h 340607"/>
              <a:gd name="connsiteX44" fmla="*/ 684266 w 696540"/>
              <a:gd name="connsiteY44" fmla="*/ 3077 h 340607"/>
              <a:gd name="connsiteX45" fmla="*/ 696540 w 696540"/>
              <a:gd name="connsiteY45" fmla="*/ 8 h 34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96540" h="340607">
                <a:moveTo>
                  <a:pt x="0" y="340607"/>
                </a:moveTo>
                <a:cubicBezTo>
                  <a:pt x="5114" y="337539"/>
                  <a:pt x="10285" y="334563"/>
                  <a:pt x="15343" y="331402"/>
                </a:cubicBezTo>
                <a:cubicBezTo>
                  <a:pt x="18470" y="329448"/>
                  <a:pt x="21250" y="326914"/>
                  <a:pt x="24548" y="325265"/>
                </a:cubicBezTo>
                <a:cubicBezTo>
                  <a:pt x="27441" y="323818"/>
                  <a:pt x="30860" y="323643"/>
                  <a:pt x="33753" y="322196"/>
                </a:cubicBezTo>
                <a:cubicBezTo>
                  <a:pt x="37052" y="320547"/>
                  <a:pt x="39589" y="317557"/>
                  <a:pt x="42959" y="316059"/>
                </a:cubicBezTo>
                <a:cubicBezTo>
                  <a:pt x="48870" y="313432"/>
                  <a:pt x="61369" y="309922"/>
                  <a:pt x="61369" y="309922"/>
                </a:cubicBezTo>
                <a:cubicBezTo>
                  <a:pt x="75149" y="296143"/>
                  <a:pt x="66459" y="302089"/>
                  <a:pt x="88986" y="294580"/>
                </a:cubicBezTo>
                <a:lnTo>
                  <a:pt x="98191" y="291512"/>
                </a:lnTo>
                <a:cubicBezTo>
                  <a:pt x="101259" y="289466"/>
                  <a:pt x="104026" y="286873"/>
                  <a:pt x="107396" y="285375"/>
                </a:cubicBezTo>
                <a:cubicBezTo>
                  <a:pt x="113307" y="282748"/>
                  <a:pt x="125807" y="279238"/>
                  <a:pt x="125807" y="279238"/>
                </a:cubicBezTo>
                <a:cubicBezTo>
                  <a:pt x="128875" y="277192"/>
                  <a:pt x="132179" y="275462"/>
                  <a:pt x="135012" y="273101"/>
                </a:cubicBezTo>
                <a:cubicBezTo>
                  <a:pt x="138346" y="270323"/>
                  <a:pt x="140607" y="266302"/>
                  <a:pt x="144218" y="263895"/>
                </a:cubicBezTo>
                <a:cubicBezTo>
                  <a:pt x="146909" y="262101"/>
                  <a:pt x="150355" y="261850"/>
                  <a:pt x="153423" y="260827"/>
                </a:cubicBezTo>
                <a:cubicBezTo>
                  <a:pt x="174525" y="246759"/>
                  <a:pt x="164837" y="250885"/>
                  <a:pt x="181039" y="245485"/>
                </a:cubicBezTo>
                <a:cubicBezTo>
                  <a:pt x="184108" y="242416"/>
                  <a:pt x="186819" y="238943"/>
                  <a:pt x="190245" y="236279"/>
                </a:cubicBezTo>
                <a:cubicBezTo>
                  <a:pt x="196067" y="231751"/>
                  <a:pt x="203440" y="229221"/>
                  <a:pt x="208655" y="224006"/>
                </a:cubicBezTo>
                <a:cubicBezTo>
                  <a:pt x="211724" y="220937"/>
                  <a:pt x="214067" y="216908"/>
                  <a:pt x="217861" y="214800"/>
                </a:cubicBezTo>
                <a:cubicBezTo>
                  <a:pt x="223516" y="211658"/>
                  <a:pt x="236271" y="208663"/>
                  <a:pt x="236271" y="208663"/>
                </a:cubicBezTo>
                <a:cubicBezTo>
                  <a:pt x="238317" y="205595"/>
                  <a:pt x="239800" y="202066"/>
                  <a:pt x="242408" y="199458"/>
                </a:cubicBezTo>
                <a:cubicBezTo>
                  <a:pt x="248357" y="193510"/>
                  <a:pt x="253332" y="192749"/>
                  <a:pt x="260819" y="190253"/>
                </a:cubicBezTo>
                <a:lnTo>
                  <a:pt x="279230" y="177979"/>
                </a:lnTo>
                <a:cubicBezTo>
                  <a:pt x="282298" y="175933"/>
                  <a:pt x="284937" y="173008"/>
                  <a:pt x="288435" y="171842"/>
                </a:cubicBezTo>
                <a:lnTo>
                  <a:pt x="297641" y="168773"/>
                </a:lnTo>
                <a:cubicBezTo>
                  <a:pt x="299686" y="165705"/>
                  <a:pt x="301170" y="162175"/>
                  <a:pt x="303777" y="159568"/>
                </a:cubicBezTo>
                <a:cubicBezTo>
                  <a:pt x="308319" y="155026"/>
                  <a:pt x="331458" y="140092"/>
                  <a:pt x="334462" y="138089"/>
                </a:cubicBezTo>
                <a:cubicBezTo>
                  <a:pt x="346359" y="130157"/>
                  <a:pt x="340168" y="133119"/>
                  <a:pt x="352873" y="128883"/>
                </a:cubicBezTo>
                <a:cubicBezTo>
                  <a:pt x="358403" y="123353"/>
                  <a:pt x="363807" y="116745"/>
                  <a:pt x="371284" y="113541"/>
                </a:cubicBezTo>
                <a:cubicBezTo>
                  <a:pt x="375160" y="111880"/>
                  <a:pt x="379466" y="111496"/>
                  <a:pt x="383557" y="110473"/>
                </a:cubicBezTo>
                <a:cubicBezTo>
                  <a:pt x="386626" y="108427"/>
                  <a:pt x="389930" y="106697"/>
                  <a:pt x="392763" y="104336"/>
                </a:cubicBezTo>
                <a:cubicBezTo>
                  <a:pt x="402942" y="95853"/>
                  <a:pt x="399746" y="94706"/>
                  <a:pt x="411173" y="88993"/>
                </a:cubicBezTo>
                <a:cubicBezTo>
                  <a:pt x="414066" y="87547"/>
                  <a:pt x="417310" y="86948"/>
                  <a:pt x="420379" y="85925"/>
                </a:cubicBezTo>
                <a:lnTo>
                  <a:pt x="438790" y="73651"/>
                </a:lnTo>
                <a:lnTo>
                  <a:pt x="447995" y="67514"/>
                </a:lnTo>
                <a:cubicBezTo>
                  <a:pt x="450041" y="64446"/>
                  <a:pt x="451299" y="60670"/>
                  <a:pt x="454132" y="58309"/>
                </a:cubicBezTo>
                <a:cubicBezTo>
                  <a:pt x="463052" y="50876"/>
                  <a:pt x="474024" y="50902"/>
                  <a:pt x="484816" y="49104"/>
                </a:cubicBezTo>
                <a:lnTo>
                  <a:pt x="512433" y="39898"/>
                </a:lnTo>
                <a:lnTo>
                  <a:pt x="530843" y="33761"/>
                </a:lnTo>
                <a:cubicBezTo>
                  <a:pt x="534934" y="31715"/>
                  <a:pt x="538605" y="28376"/>
                  <a:pt x="543117" y="27624"/>
                </a:cubicBezTo>
                <a:cubicBezTo>
                  <a:pt x="557277" y="25264"/>
                  <a:pt x="571756" y="25579"/>
                  <a:pt x="586075" y="24556"/>
                </a:cubicBezTo>
                <a:cubicBezTo>
                  <a:pt x="606874" y="17622"/>
                  <a:pt x="581499" y="25472"/>
                  <a:pt x="616760" y="18419"/>
                </a:cubicBezTo>
                <a:cubicBezTo>
                  <a:pt x="619932" y="17785"/>
                  <a:pt x="622855" y="16239"/>
                  <a:pt x="625965" y="15350"/>
                </a:cubicBezTo>
                <a:cubicBezTo>
                  <a:pt x="630020" y="14191"/>
                  <a:pt x="634122" y="13197"/>
                  <a:pt x="638239" y="12282"/>
                </a:cubicBezTo>
                <a:cubicBezTo>
                  <a:pt x="643330" y="11151"/>
                  <a:pt x="648522" y="10479"/>
                  <a:pt x="653582" y="9214"/>
                </a:cubicBezTo>
                <a:cubicBezTo>
                  <a:pt x="656720" y="8430"/>
                  <a:pt x="659615" y="6779"/>
                  <a:pt x="662787" y="6145"/>
                </a:cubicBezTo>
                <a:cubicBezTo>
                  <a:pt x="669879" y="4727"/>
                  <a:pt x="677106" y="4100"/>
                  <a:pt x="684266" y="3077"/>
                </a:cubicBezTo>
                <a:cubicBezTo>
                  <a:pt x="694441" y="-316"/>
                  <a:pt x="690237" y="8"/>
                  <a:pt x="696540" y="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292725" y="4645025"/>
            <a:ext cx="2471738" cy="584200"/>
          </a:xfrm>
          <a:custGeom>
            <a:avLst/>
            <a:gdLst>
              <a:gd name="connsiteX0" fmla="*/ 0 w 3194263"/>
              <a:gd name="connsiteY0" fmla="*/ 816210 h 816210"/>
              <a:gd name="connsiteX1" fmla="*/ 24547 w 3194263"/>
              <a:gd name="connsiteY1" fmla="*/ 807004 h 816210"/>
              <a:gd name="connsiteX2" fmla="*/ 52163 w 3194263"/>
              <a:gd name="connsiteY2" fmla="*/ 800867 h 816210"/>
              <a:gd name="connsiteX3" fmla="*/ 70574 w 3194263"/>
              <a:gd name="connsiteY3" fmla="*/ 794730 h 816210"/>
              <a:gd name="connsiteX4" fmla="*/ 79779 w 3194263"/>
              <a:gd name="connsiteY4" fmla="*/ 791662 h 816210"/>
              <a:gd name="connsiteX5" fmla="*/ 98190 w 3194263"/>
              <a:gd name="connsiteY5" fmla="*/ 788593 h 816210"/>
              <a:gd name="connsiteX6" fmla="*/ 122738 w 3194263"/>
              <a:gd name="connsiteY6" fmla="*/ 785525 h 816210"/>
              <a:gd name="connsiteX7" fmla="*/ 135012 w 3194263"/>
              <a:gd name="connsiteY7" fmla="*/ 782457 h 816210"/>
              <a:gd name="connsiteX8" fmla="*/ 187175 w 3194263"/>
              <a:gd name="connsiteY8" fmla="*/ 773251 h 816210"/>
              <a:gd name="connsiteX9" fmla="*/ 214791 w 3194263"/>
              <a:gd name="connsiteY9" fmla="*/ 767114 h 816210"/>
              <a:gd name="connsiteX10" fmla="*/ 233202 w 3194263"/>
              <a:gd name="connsiteY10" fmla="*/ 760977 h 816210"/>
              <a:gd name="connsiteX11" fmla="*/ 242408 w 3194263"/>
              <a:gd name="connsiteY11" fmla="*/ 757909 h 816210"/>
              <a:gd name="connsiteX12" fmla="*/ 279229 w 3194263"/>
              <a:gd name="connsiteY12" fmla="*/ 754840 h 816210"/>
              <a:gd name="connsiteX13" fmla="*/ 306845 w 3194263"/>
              <a:gd name="connsiteY13" fmla="*/ 748704 h 816210"/>
              <a:gd name="connsiteX14" fmla="*/ 328324 w 3194263"/>
              <a:gd name="connsiteY14" fmla="*/ 742567 h 816210"/>
              <a:gd name="connsiteX15" fmla="*/ 374351 w 3194263"/>
              <a:gd name="connsiteY15" fmla="*/ 733361 h 816210"/>
              <a:gd name="connsiteX16" fmla="*/ 383557 w 3194263"/>
              <a:gd name="connsiteY16" fmla="*/ 730293 h 816210"/>
              <a:gd name="connsiteX17" fmla="*/ 398899 w 3194263"/>
              <a:gd name="connsiteY17" fmla="*/ 727224 h 816210"/>
              <a:gd name="connsiteX18" fmla="*/ 408104 w 3194263"/>
              <a:gd name="connsiteY18" fmla="*/ 724156 h 816210"/>
              <a:gd name="connsiteX19" fmla="*/ 420378 w 3194263"/>
              <a:gd name="connsiteY19" fmla="*/ 721087 h 816210"/>
              <a:gd name="connsiteX20" fmla="*/ 429583 w 3194263"/>
              <a:gd name="connsiteY20" fmla="*/ 718019 h 816210"/>
              <a:gd name="connsiteX21" fmla="*/ 454131 w 3194263"/>
              <a:gd name="connsiteY21" fmla="*/ 714951 h 816210"/>
              <a:gd name="connsiteX22" fmla="*/ 481747 w 3194263"/>
              <a:gd name="connsiteY22" fmla="*/ 708814 h 816210"/>
              <a:gd name="connsiteX23" fmla="*/ 497089 w 3194263"/>
              <a:gd name="connsiteY23" fmla="*/ 705745 h 816210"/>
              <a:gd name="connsiteX24" fmla="*/ 515500 w 3194263"/>
              <a:gd name="connsiteY24" fmla="*/ 699608 h 816210"/>
              <a:gd name="connsiteX25" fmla="*/ 524706 w 3194263"/>
              <a:gd name="connsiteY25" fmla="*/ 693471 h 816210"/>
              <a:gd name="connsiteX26" fmla="*/ 555390 w 3194263"/>
              <a:gd name="connsiteY26" fmla="*/ 690403 h 816210"/>
              <a:gd name="connsiteX27" fmla="*/ 570732 w 3194263"/>
              <a:gd name="connsiteY27" fmla="*/ 687334 h 816210"/>
              <a:gd name="connsiteX28" fmla="*/ 579938 w 3194263"/>
              <a:gd name="connsiteY28" fmla="*/ 684266 h 816210"/>
              <a:gd name="connsiteX29" fmla="*/ 604485 w 3194263"/>
              <a:gd name="connsiteY29" fmla="*/ 681198 h 816210"/>
              <a:gd name="connsiteX30" fmla="*/ 616759 w 3194263"/>
              <a:gd name="connsiteY30" fmla="*/ 678129 h 816210"/>
              <a:gd name="connsiteX31" fmla="*/ 625965 w 3194263"/>
              <a:gd name="connsiteY31" fmla="*/ 675061 h 816210"/>
              <a:gd name="connsiteX32" fmla="*/ 650512 w 3194263"/>
              <a:gd name="connsiteY32" fmla="*/ 668924 h 816210"/>
              <a:gd name="connsiteX33" fmla="*/ 675060 w 3194263"/>
              <a:gd name="connsiteY33" fmla="*/ 662787 h 816210"/>
              <a:gd name="connsiteX34" fmla="*/ 739498 w 3194263"/>
              <a:gd name="connsiteY34" fmla="*/ 650513 h 816210"/>
              <a:gd name="connsiteX35" fmla="*/ 757908 w 3194263"/>
              <a:gd name="connsiteY35" fmla="*/ 644376 h 816210"/>
              <a:gd name="connsiteX36" fmla="*/ 785524 w 3194263"/>
              <a:gd name="connsiteY36" fmla="*/ 635171 h 816210"/>
              <a:gd name="connsiteX37" fmla="*/ 800867 w 3194263"/>
              <a:gd name="connsiteY37" fmla="*/ 632102 h 816210"/>
              <a:gd name="connsiteX38" fmla="*/ 810072 w 3194263"/>
              <a:gd name="connsiteY38" fmla="*/ 629034 h 816210"/>
              <a:gd name="connsiteX39" fmla="*/ 831551 w 3194263"/>
              <a:gd name="connsiteY39" fmla="*/ 625965 h 816210"/>
              <a:gd name="connsiteX40" fmla="*/ 874510 w 3194263"/>
              <a:gd name="connsiteY40" fmla="*/ 619828 h 816210"/>
              <a:gd name="connsiteX41" fmla="*/ 902126 w 3194263"/>
              <a:gd name="connsiteY41" fmla="*/ 610623 h 816210"/>
              <a:gd name="connsiteX42" fmla="*/ 917468 w 3194263"/>
              <a:gd name="connsiteY42" fmla="*/ 607555 h 816210"/>
              <a:gd name="connsiteX43" fmla="*/ 926673 w 3194263"/>
              <a:gd name="connsiteY43" fmla="*/ 604486 h 816210"/>
              <a:gd name="connsiteX44" fmla="*/ 942016 w 3194263"/>
              <a:gd name="connsiteY44" fmla="*/ 601418 h 816210"/>
              <a:gd name="connsiteX45" fmla="*/ 963495 w 3194263"/>
              <a:gd name="connsiteY45" fmla="*/ 595281 h 816210"/>
              <a:gd name="connsiteX46" fmla="*/ 988042 w 3194263"/>
              <a:gd name="connsiteY46" fmla="*/ 592212 h 816210"/>
              <a:gd name="connsiteX47" fmla="*/ 1024864 w 3194263"/>
              <a:gd name="connsiteY47" fmla="*/ 586075 h 816210"/>
              <a:gd name="connsiteX48" fmla="*/ 1034069 w 3194263"/>
              <a:gd name="connsiteY48" fmla="*/ 583007 h 816210"/>
              <a:gd name="connsiteX49" fmla="*/ 1058617 w 3194263"/>
              <a:gd name="connsiteY49" fmla="*/ 570733 h 816210"/>
              <a:gd name="connsiteX50" fmla="*/ 1089302 w 3194263"/>
              <a:gd name="connsiteY50" fmla="*/ 567665 h 816210"/>
              <a:gd name="connsiteX51" fmla="*/ 1101575 w 3194263"/>
              <a:gd name="connsiteY51" fmla="*/ 564596 h 816210"/>
              <a:gd name="connsiteX52" fmla="*/ 1110781 w 3194263"/>
              <a:gd name="connsiteY52" fmla="*/ 561528 h 816210"/>
              <a:gd name="connsiteX53" fmla="*/ 1138397 w 3194263"/>
              <a:gd name="connsiteY53" fmla="*/ 558459 h 816210"/>
              <a:gd name="connsiteX54" fmla="*/ 1156808 w 3194263"/>
              <a:gd name="connsiteY54" fmla="*/ 555391 h 816210"/>
              <a:gd name="connsiteX55" fmla="*/ 1166013 w 3194263"/>
              <a:gd name="connsiteY55" fmla="*/ 552322 h 816210"/>
              <a:gd name="connsiteX56" fmla="*/ 1178287 w 3194263"/>
              <a:gd name="connsiteY56" fmla="*/ 549254 h 816210"/>
              <a:gd name="connsiteX57" fmla="*/ 1196698 w 3194263"/>
              <a:gd name="connsiteY57" fmla="*/ 543117 h 816210"/>
              <a:gd name="connsiteX58" fmla="*/ 1205903 w 3194263"/>
              <a:gd name="connsiteY58" fmla="*/ 536980 h 816210"/>
              <a:gd name="connsiteX59" fmla="*/ 1245793 w 3194263"/>
              <a:gd name="connsiteY59" fmla="*/ 530843 h 816210"/>
              <a:gd name="connsiteX60" fmla="*/ 1267272 w 3194263"/>
              <a:gd name="connsiteY60" fmla="*/ 524706 h 816210"/>
              <a:gd name="connsiteX61" fmla="*/ 1276477 w 3194263"/>
              <a:gd name="connsiteY61" fmla="*/ 521638 h 816210"/>
              <a:gd name="connsiteX62" fmla="*/ 1304094 w 3194263"/>
              <a:gd name="connsiteY62" fmla="*/ 518569 h 816210"/>
              <a:gd name="connsiteX63" fmla="*/ 1337847 w 3194263"/>
              <a:gd name="connsiteY63" fmla="*/ 509364 h 816210"/>
              <a:gd name="connsiteX64" fmla="*/ 1347052 w 3194263"/>
              <a:gd name="connsiteY64" fmla="*/ 506295 h 816210"/>
              <a:gd name="connsiteX65" fmla="*/ 1377736 w 3194263"/>
              <a:gd name="connsiteY65" fmla="*/ 503227 h 816210"/>
              <a:gd name="connsiteX66" fmla="*/ 1386942 w 3194263"/>
              <a:gd name="connsiteY66" fmla="*/ 500159 h 816210"/>
              <a:gd name="connsiteX67" fmla="*/ 1414558 w 3194263"/>
              <a:gd name="connsiteY67" fmla="*/ 484816 h 816210"/>
              <a:gd name="connsiteX68" fmla="*/ 1463653 w 3194263"/>
              <a:gd name="connsiteY68" fmla="*/ 478679 h 816210"/>
              <a:gd name="connsiteX69" fmla="*/ 1485132 w 3194263"/>
              <a:gd name="connsiteY69" fmla="*/ 475611 h 816210"/>
              <a:gd name="connsiteX70" fmla="*/ 1503543 w 3194263"/>
              <a:gd name="connsiteY70" fmla="*/ 469474 h 816210"/>
              <a:gd name="connsiteX71" fmla="*/ 1521954 w 3194263"/>
              <a:gd name="connsiteY71" fmla="*/ 460269 h 816210"/>
              <a:gd name="connsiteX72" fmla="*/ 1531159 w 3194263"/>
              <a:gd name="connsiteY72" fmla="*/ 454132 h 816210"/>
              <a:gd name="connsiteX73" fmla="*/ 1564912 w 3194263"/>
              <a:gd name="connsiteY73" fmla="*/ 444926 h 816210"/>
              <a:gd name="connsiteX74" fmla="*/ 1586391 w 3194263"/>
              <a:gd name="connsiteY74" fmla="*/ 420379 h 816210"/>
              <a:gd name="connsiteX75" fmla="*/ 1595597 w 3194263"/>
              <a:gd name="connsiteY75" fmla="*/ 401968 h 816210"/>
              <a:gd name="connsiteX76" fmla="*/ 1614008 w 3194263"/>
              <a:gd name="connsiteY76" fmla="*/ 386626 h 816210"/>
              <a:gd name="connsiteX77" fmla="*/ 1623213 w 3194263"/>
              <a:gd name="connsiteY77" fmla="*/ 383557 h 816210"/>
              <a:gd name="connsiteX78" fmla="*/ 1629350 w 3194263"/>
              <a:gd name="connsiteY78" fmla="*/ 374352 h 816210"/>
              <a:gd name="connsiteX79" fmla="*/ 1641624 w 3194263"/>
              <a:gd name="connsiteY79" fmla="*/ 368215 h 816210"/>
              <a:gd name="connsiteX80" fmla="*/ 1727540 w 3194263"/>
              <a:gd name="connsiteY80" fmla="*/ 359010 h 816210"/>
              <a:gd name="connsiteX81" fmla="*/ 1785841 w 3194263"/>
              <a:gd name="connsiteY81" fmla="*/ 352873 h 816210"/>
              <a:gd name="connsiteX82" fmla="*/ 1868689 w 3194263"/>
              <a:gd name="connsiteY82" fmla="*/ 346736 h 816210"/>
              <a:gd name="connsiteX83" fmla="*/ 1911648 w 3194263"/>
              <a:gd name="connsiteY83" fmla="*/ 340599 h 816210"/>
              <a:gd name="connsiteX84" fmla="*/ 1951538 w 3194263"/>
              <a:gd name="connsiteY84" fmla="*/ 334462 h 816210"/>
              <a:gd name="connsiteX85" fmla="*/ 2049728 w 3194263"/>
              <a:gd name="connsiteY85" fmla="*/ 331393 h 816210"/>
              <a:gd name="connsiteX86" fmla="*/ 2065071 w 3194263"/>
              <a:gd name="connsiteY86" fmla="*/ 328325 h 816210"/>
              <a:gd name="connsiteX87" fmla="*/ 2104961 w 3194263"/>
              <a:gd name="connsiteY87" fmla="*/ 322188 h 816210"/>
              <a:gd name="connsiteX88" fmla="*/ 2126440 w 3194263"/>
              <a:gd name="connsiteY88" fmla="*/ 316051 h 816210"/>
              <a:gd name="connsiteX89" fmla="*/ 2206220 w 3194263"/>
              <a:gd name="connsiteY89" fmla="*/ 312983 h 816210"/>
              <a:gd name="connsiteX90" fmla="*/ 2261452 w 3194263"/>
              <a:gd name="connsiteY90" fmla="*/ 309914 h 816210"/>
              <a:gd name="connsiteX91" fmla="*/ 2276794 w 3194263"/>
              <a:gd name="connsiteY91" fmla="*/ 306846 h 816210"/>
              <a:gd name="connsiteX92" fmla="*/ 2439422 w 3194263"/>
              <a:gd name="connsiteY92" fmla="*/ 300709 h 816210"/>
              <a:gd name="connsiteX93" fmla="*/ 2525339 w 3194263"/>
              <a:gd name="connsiteY93" fmla="*/ 291504 h 816210"/>
              <a:gd name="connsiteX94" fmla="*/ 2568298 w 3194263"/>
              <a:gd name="connsiteY94" fmla="*/ 282298 h 816210"/>
              <a:gd name="connsiteX95" fmla="*/ 2691036 w 3194263"/>
              <a:gd name="connsiteY95" fmla="*/ 279230 h 816210"/>
              <a:gd name="connsiteX96" fmla="*/ 2706378 w 3194263"/>
              <a:gd name="connsiteY96" fmla="*/ 276161 h 816210"/>
              <a:gd name="connsiteX97" fmla="*/ 2743200 w 3194263"/>
              <a:gd name="connsiteY97" fmla="*/ 270024 h 816210"/>
              <a:gd name="connsiteX98" fmla="*/ 2761610 w 3194263"/>
              <a:gd name="connsiteY98" fmla="*/ 263887 h 816210"/>
              <a:gd name="connsiteX99" fmla="*/ 2780021 w 3194263"/>
              <a:gd name="connsiteY99" fmla="*/ 251614 h 816210"/>
              <a:gd name="connsiteX100" fmla="*/ 2789226 w 3194263"/>
              <a:gd name="connsiteY100" fmla="*/ 245477 h 816210"/>
              <a:gd name="connsiteX101" fmla="*/ 2813774 w 3194263"/>
              <a:gd name="connsiteY101" fmla="*/ 239340 h 816210"/>
              <a:gd name="connsiteX102" fmla="*/ 2826048 w 3194263"/>
              <a:gd name="connsiteY102" fmla="*/ 233203 h 816210"/>
              <a:gd name="connsiteX103" fmla="*/ 2853664 w 3194263"/>
              <a:gd name="connsiteY103" fmla="*/ 223998 h 816210"/>
              <a:gd name="connsiteX104" fmla="*/ 2865938 w 3194263"/>
              <a:gd name="connsiteY104" fmla="*/ 217861 h 816210"/>
              <a:gd name="connsiteX105" fmla="*/ 2881280 w 3194263"/>
              <a:gd name="connsiteY105" fmla="*/ 214792 h 816210"/>
              <a:gd name="connsiteX106" fmla="*/ 2890485 w 3194263"/>
              <a:gd name="connsiteY106" fmla="*/ 211724 h 816210"/>
              <a:gd name="connsiteX107" fmla="*/ 2911965 w 3194263"/>
              <a:gd name="connsiteY107" fmla="*/ 202518 h 816210"/>
              <a:gd name="connsiteX108" fmla="*/ 2930375 w 3194263"/>
              <a:gd name="connsiteY108" fmla="*/ 184108 h 816210"/>
              <a:gd name="connsiteX109" fmla="*/ 2957991 w 3194263"/>
              <a:gd name="connsiteY109" fmla="*/ 174902 h 816210"/>
              <a:gd name="connsiteX110" fmla="*/ 2976402 w 3194263"/>
              <a:gd name="connsiteY110" fmla="*/ 159560 h 816210"/>
              <a:gd name="connsiteX111" fmla="*/ 2985608 w 3194263"/>
              <a:gd name="connsiteY111" fmla="*/ 153423 h 816210"/>
              <a:gd name="connsiteX112" fmla="*/ 2994813 w 3194263"/>
              <a:gd name="connsiteY112" fmla="*/ 144218 h 816210"/>
              <a:gd name="connsiteX113" fmla="*/ 3004018 w 3194263"/>
              <a:gd name="connsiteY113" fmla="*/ 141149 h 816210"/>
              <a:gd name="connsiteX114" fmla="*/ 3022429 w 3194263"/>
              <a:gd name="connsiteY114" fmla="*/ 128875 h 816210"/>
              <a:gd name="connsiteX115" fmla="*/ 3050045 w 3194263"/>
              <a:gd name="connsiteY115" fmla="*/ 110465 h 816210"/>
              <a:gd name="connsiteX116" fmla="*/ 3059251 w 3194263"/>
              <a:gd name="connsiteY116" fmla="*/ 101259 h 816210"/>
              <a:gd name="connsiteX117" fmla="*/ 3077661 w 3194263"/>
              <a:gd name="connsiteY117" fmla="*/ 88985 h 816210"/>
              <a:gd name="connsiteX118" fmla="*/ 3105277 w 3194263"/>
              <a:gd name="connsiteY118" fmla="*/ 70575 h 816210"/>
              <a:gd name="connsiteX119" fmla="*/ 3123688 w 3194263"/>
              <a:gd name="connsiteY119" fmla="*/ 58301 h 816210"/>
              <a:gd name="connsiteX120" fmla="*/ 3132894 w 3194263"/>
              <a:gd name="connsiteY120" fmla="*/ 49095 h 816210"/>
              <a:gd name="connsiteX121" fmla="*/ 3142099 w 3194263"/>
              <a:gd name="connsiteY121" fmla="*/ 42959 h 816210"/>
              <a:gd name="connsiteX122" fmla="*/ 3148236 w 3194263"/>
              <a:gd name="connsiteY122" fmla="*/ 33753 h 816210"/>
              <a:gd name="connsiteX123" fmla="*/ 3175852 w 3194263"/>
              <a:gd name="connsiteY123" fmla="*/ 12274 h 816210"/>
              <a:gd name="connsiteX124" fmla="*/ 3185057 w 3194263"/>
              <a:gd name="connsiteY124" fmla="*/ 9206 h 816210"/>
              <a:gd name="connsiteX125" fmla="*/ 3194263 w 3194263"/>
              <a:gd name="connsiteY125" fmla="*/ 0 h 81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194263" h="816210">
                <a:moveTo>
                  <a:pt x="0" y="816210"/>
                </a:moveTo>
                <a:cubicBezTo>
                  <a:pt x="4683" y="814337"/>
                  <a:pt x="18139" y="808606"/>
                  <a:pt x="24547" y="807004"/>
                </a:cubicBezTo>
                <a:cubicBezTo>
                  <a:pt x="42091" y="802618"/>
                  <a:pt x="36393" y="805598"/>
                  <a:pt x="52163" y="800867"/>
                </a:cubicBezTo>
                <a:cubicBezTo>
                  <a:pt x="58359" y="799008"/>
                  <a:pt x="64437" y="796776"/>
                  <a:pt x="70574" y="794730"/>
                </a:cubicBezTo>
                <a:cubicBezTo>
                  <a:pt x="73642" y="793707"/>
                  <a:pt x="76589" y="792194"/>
                  <a:pt x="79779" y="791662"/>
                </a:cubicBezTo>
                <a:cubicBezTo>
                  <a:pt x="85916" y="790639"/>
                  <a:pt x="92031" y="789473"/>
                  <a:pt x="98190" y="788593"/>
                </a:cubicBezTo>
                <a:cubicBezTo>
                  <a:pt x="106353" y="787427"/>
                  <a:pt x="114604" y="786880"/>
                  <a:pt x="122738" y="785525"/>
                </a:cubicBezTo>
                <a:cubicBezTo>
                  <a:pt x="126898" y="784832"/>
                  <a:pt x="130888" y="783341"/>
                  <a:pt x="135012" y="782457"/>
                </a:cubicBezTo>
                <a:cubicBezTo>
                  <a:pt x="165236" y="775981"/>
                  <a:pt x="160607" y="777047"/>
                  <a:pt x="187175" y="773251"/>
                </a:cubicBezTo>
                <a:cubicBezTo>
                  <a:pt x="213524" y="764470"/>
                  <a:pt x="171570" y="777920"/>
                  <a:pt x="214791" y="767114"/>
                </a:cubicBezTo>
                <a:cubicBezTo>
                  <a:pt x="221067" y="765545"/>
                  <a:pt x="227065" y="763023"/>
                  <a:pt x="233202" y="760977"/>
                </a:cubicBezTo>
                <a:cubicBezTo>
                  <a:pt x="236271" y="759954"/>
                  <a:pt x="239185" y="758178"/>
                  <a:pt x="242408" y="757909"/>
                </a:cubicBezTo>
                <a:lnTo>
                  <a:pt x="279229" y="754840"/>
                </a:lnTo>
                <a:cubicBezTo>
                  <a:pt x="289768" y="752732"/>
                  <a:pt x="296739" y="751591"/>
                  <a:pt x="306845" y="748704"/>
                </a:cubicBezTo>
                <a:cubicBezTo>
                  <a:pt x="322221" y="744311"/>
                  <a:pt x="310084" y="746407"/>
                  <a:pt x="328324" y="742567"/>
                </a:cubicBezTo>
                <a:cubicBezTo>
                  <a:pt x="343635" y="739344"/>
                  <a:pt x="359507" y="738308"/>
                  <a:pt x="374351" y="733361"/>
                </a:cubicBezTo>
                <a:cubicBezTo>
                  <a:pt x="377420" y="732338"/>
                  <a:pt x="380419" y="731078"/>
                  <a:pt x="383557" y="730293"/>
                </a:cubicBezTo>
                <a:cubicBezTo>
                  <a:pt x="388617" y="729028"/>
                  <a:pt x="393839" y="728489"/>
                  <a:pt x="398899" y="727224"/>
                </a:cubicBezTo>
                <a:cubicBezTo>
                  <a:pt x="402037" y="726440"/>
                  <a:pt x="404994" y="725045"/>
                  <a:pt x="408104" y="724156"/>
                </a:cubicBezTo>
                <a:cubicBezTo>
                  <a:pt x="412159" y="722997"/>
                  <a:pt x="416323" y="722246"/>
                  <a:pt x="420378" y="721087"/>
                </a:cubicBezTo>
                <a:cubicBezTo>
                  <a:pt x="423488" y="720198"/>
                  <a:pt x="426401" y="718597"/>
                  <a:pt x="429583" y="718019"/>
                </a:cubicBezTo>
                <a:cubicBezTo>
                  <a:pt x="437696" y="716544"/>
                  <a:pt x="445981" y="716205"/>
                  <a:pt x="454131" y="714951"/>
                </a:cubicBezTo>
                <a:cubicBezTo>
                  <a:pt x="469145" y="712641"/>
                  <a:pt x="468022" y="711864"/>
                  <a:pt x="481747" y="708814"/>
                </a:cubicBezTo>
                <a:cubicBezTo>
                  <a:pt x="486838" y="707683"/>
                  <a:pt x="492057" y="707117"/>
                  <a:pt x="497089" y="705745"/>
                </a:cubicBezTo>
                <a:cubicBezTo>
                  <a:pt x="503330" y="704043"/>
                  <a:pt x="509363" y="701654"/>
                  <a:pt x="515500" y="699608"/>
                </a:cubicBezTo>
                <a:cubicBezTo>
                  <a:pt x="518999" y="698442"/>
                  <a:pt x="521112" y="694300"/>
                  <a:pt x="524706" y="693471"/>
                </a:cubicBezTo>
                <a:cubicBezTo>
                  <a:pt x="534722" y="691160"/>
                  <a:pt x="545162" y="691426"/>
                  <a:pt x="555390" y="690403"/>
                </a:cubicBezTo>
                <a:cubicBezTo>
                  <a:pt x="560504" y="689380"/>
                  <a:pt x="565672" y="688599"/>
                  <a:pt x="570732" y="687334"/>
                </a:cubicBezTo>
                <a:cubicBezTo>
                  <a:pt x="573870" y="686549"/>
                  <a:pt x="576756" y="684845"/>
                  <a:pt x="579938" y="684266"/>
                </a:cubicBezTo>
                <a:cubicBezTo>
                  <a:pt x="588051" y="682791"/>
                  <a:pt x="596303" y="682221"/>
                  <a:pt x="604485" y="681198"/>
                </a:cubicBezTo>
                <a:cubicBezTo>
                  <a:pt x="608576" y="680175"/>
                  <a:pt x="612704" y="679288"/>
                  <a:pt x="616759" y="678129"/>
                </a:cubicBezTo>
                <a:cubicBezTo>
                  <a:pt x="619869" y="677240"/>
                  <a:pt x="622844" y="675912"/>
                  <a:pt x="625965" y="675061"/>
                </a:cubicBezTo>
                <a:cubicBezTo>
                  <a:pt x="634102" y="672842"/>
                  <a:pt x="642294" y="670821"/>
                  <a:pt x="650512" y="668924"/>
                </a:cubicBezTo>
                <a:cubicBezTo>
                  <a:pt x="674582" y="663369"/>
                  <a:pt x="657462" y="668652"/>
                  <a:pt x="675060" y="662787"/>
                </a:cubicBezTo>
                <a:cubicBezTo>
                  <a:pt x="700981" y="645506"/>
                  <a:pt x="674056" y="661420"/>
                  <a:pt x="739498" y="650513"/>
                </a:cubicBezTo>
                <a:cubicBezTo>
                  <a:pt x="745879" y="649450"/>
                  <a:pt x="751771" y="646422"/>
                  <a:pt x="757908" y="644376"/>
                </a:cubicBezTo>
                <a:lnTo>
                  <a:pt x="785524" y="635171"/>
                </a:lnTo>
                <a:cubicBezTo>
                  <a:pt x="790472" y="633522"/>
                  <a:pt x="795807" y="633367"/>
                  <a:pt x="800867" y="632102"/>
                </a:cubicBezTo>
                <a:cubicBezTo>
                  <a:pt x="804005" y="631318"/>
                  <a:pt x="806901" y="629668"/>
                  <a:pt x="810072" y="629034"/>
                </a:cubicBezTo>
                <a:cubicBezTo>
                  <a:pt x="817164" y="627616"/>
                  <a:pt x="824403" y="627065"/>
                  <a:pt x="831551" y="625965"/>
                </a:cubicBezTo>
                <a:cubicBezTo>
                  <a:pt x="869875" y="620069"/>
                  <a:pt x="828177" y="625621"/>
                  <a:pt x="874510" y="619828"/>
                </a:cubicBezTo>
                <a:lnTo>
                  <a:pt x="902126" y="610623"/>
                </a:lnTo>
                <a:cubicBezTo>
                  <a:pt x="907074" y="608974"/>
                  <a:pt x="912408" y="608820"/>
                  <a:pt x="917468" y="607555"/>
                </a:cubicBezTo>
                <a:cubicBezTo>
                  <a:pt x="920606" y="606771"/>
                  <a:pt x="923535" y="605270"/>
                  <a:pt x="926673" y="604486"/>
                </a:cubicBezTo>
                <a:cubicBezTo>
                  <a:pt x="931733" y="603221"/>
                  <a:pt x="936956" y="602683"/>
                  <a:pt x="942016" y="601418"/>
                </a:cubicBezTo>
                <a:cubicBezTo>
                  <a:pt x="956625" y="597766"/>
                  <a:pt x="946253" y="598155"/>
                  <a:pt x="963495" y="595281"/>
                </a:cubicBezTo>
                <a:cubicBezTo>
                  <a:pt x="971629" y="593925"/>
                  <a:pt x="979887" y="593435"/>
                  <a:pt x="988042" y="592212"/>
                </a:cubicBezTo>
                <a:cubicBezTo>
                  <a:pt x="1000348" y="590366"/>
                  <a:pt x="1012590" y="588121"/>
                  <a:pt x="1024864" y="586075"/>
                </a:cubicBezTo>
                <a:cubicBezTo>
                  <a:pt x="1028054" y="585543"/>
                  <a:pt x="1031125" y="584345"/>
                  <a:pt x="1034069" y="583007"/>
                </a:cubicBezTo>
                <a:cubicBezTo>
                  <a:pt x="1042398" y="579221"/>
                  <a:pt x="1049514" y="571643"/>
                  <a:pt x="1058617" y="570733"/>
                </a:cubicBezTo>
                <a:lnTo>
                  <a:pt x="1089302" y="567665"/>
                </a:lnTo>
                <a:cubicBezTo>
                  <a:pt x="1093393" y="566642"/>
                  <a:pt x="1097520" y="565755"/>
                  <a:pt x="1101575" y="564596"/>
                </a:cubicBezTo>
                <a:cubicBezTo>
                  <a:pt x="1104685" y="563707"/>
                  <a:pt x="1107590" y="562060"/>
                  <a:pt x="1110781" y="561528"/>
                </a:cubicBezTo>
                <a:cubicBezTo>
                  <a:pt x="1119917" y="560005"/>
                  <a:pt x="1129216" y="559683"/>
                  <a:pt x="1138397" y="558459"/>
                </a:cubicBezTo>
                <a:cubicBezTo>
                  <a:pt x="1144564" y="557637"/>
                  <a:pt x="1150671" y="556414"/>
                  <a:pt x="1156808" y="555391"/>
                </a:cubicBezTo>
                <a:cubicBezTo>
                  <a:pt x="1159876" y="554368"/>
                  <a:pt x="1162903" y="553211"/>
                  <a:pt x="1166013" y="552322"/>
                </a:cubicBezTo>
                <a:cubicBezTo>
                  <a:pt x="1170068" y="551163"/>
                  <a:pt x="1174248" y="550466"/>
                  <a:pt x="1178287" y="549254"/>
                </a:cubicBezTo>
                <a:cubicBezTo>
                  <a:pt x="1184483" y="547395"/>
                  <a:pt x="1196698" y="543117"/>
                  <a:pt x="1196698" y="543117"/>
                </a:cubicBezTo>
                <a:cubicBezTo>
                  <a:pt x="1199766" y="541071"/>
                  <a:pt x="1202450" y="538275"/>
                  <a:pt x="1205903" y="536980"/>
                </a:cubicBezTo>
                <a:cubicBezTo>
                  <a:pt x="1212928" y="534346"/>
                  <a:pt x="1242007" y="531316"/>
                  <a:pt x="1245793" y="530843"/>
                </a:cubicBezTo>
                <a:cubicBezTo>
                  <a:pt x="1267863" y="523487"/>
                  <a:pt x="1240302" y="532412"/>
                  <a:pt x="1267272" y="524706"/>
                </a:cubicBezTo>
                <a:cubicBezTo>
                  <a:pt x="1270382" y="523817"/>
                  <a:pt x="1273287" y="522170"/>
                  <a:pt x="1276477" y="521638"/>
                </a:cubicBezTo>
                <a:cubicBezTo>
                  <a:pt x="1285613" y="520115"/>
                  <a:pt x="1294888" y="519592"/>
                  <a:pt x="1304094" y="518569"/>
                </a:cubicBezTo>
                <a:cubicBezTo>
                  <a:pt x="1343599" y="505400"/>
                  <a:pt x="1303142" y="518040"/>
                  <a:pt x="1337847" y="509364"/>
                </a:cubicBezTo>
                <a:cubicBezTo>
                  <a:pt x="1340985" y="508580"/>
                  <a:pt x="1343855" y="506787"/>
                  <a:pt x="1347052" y="506295"/>
                </a:cubicBezTo>
                <a:cubicBezTo>
                  <a:pt x="1357211" y="504732"/>
                  <a:pt x="1367508" y="504250"/>
                  <a:pt x="1377736" y="503227"/>
                </a:cubicBezTo>
                <a:cubicBezTo>
                  <a:pt x="1380805" y="502204"/>
                  <a:pt x="1384114" y="501730"/>
                  <a:pt x="1386942" y="500159"/>
                </a:cubicBezTo>
                <a:cubicBezTo>
                  <a:pt x="1402756" y="491374"/>
                  <a:pt x="1400675" y="487901"/>
                  <a:pt x="1414558" y="484816"/>
                </a:cubicBezTo>
                <a:cubicBezTo>
                  <a:pt x="1431695" y="481008"/>
                  <a:pt x="1445634" y="480799"/>
                  <a:pt x="1463653" y="478679"/>
                </a:cubicBezTo>
                <a:cubicBezTo>
                  <a:pt x="1470836" y="477834"/>
                  <a:pt x="1477972" y="476634"/>
                  <a:pt x="1485132" y="475611"/>
                </a:cubicBezTo>
                <a:cubicBezTo>
                  <a:pt x="1491269" y="473565"/>
                  <a:pt x="1498160" y="473062"/>
                  <a:pt x="1503543" y="469474"/>
                </a:cubicBezTo>
                <a:cubicBezTo>
                  <a:pt x="1515440" y="461543"/>
                  <a:pt x="1509250" y="464503"/>
                  <a:pt x="1521954" y="460269"/>
                </a:cubicBezTo>
                <a:cubicBezTo>
                  <a:pt x="1525022" y="458223"/>
                  <a:pt x="1527789" y="455630"/>
                  <a:pt x="1531159" y="454132"/>
                </a:cubicBezTo>
                <a:cubicBezTo>
                  <a:pt x="1543898" y="448470"/>
                  <a:pt x="1551788" y="447551"/>
                  <a:pt x="1564912" y="444926"/>
                </a:cubicBezTo>
                <a:cubicBezTo>
                  <a:pt x="1580255" y="434698"/>
                  <a:pt x="1572072" y="441858"/>
                  <a:pt x="1586391" y="420379"/>
                </a:cubicBezTo>
                <a:cubicBezTo>
                  <a:pt x="1604839" y="392707"/>
                  <a:pt x="1571463" y="430929"/>
                  <a:pt x="1595597" y="401968"/>
                </a:cubicBezTo>
                <a:cubicBezTo>
                  <a:pt x="1600446" y="396150"/>
                  <a:pt x="1607110" y="390075"/>
                  <a:pt x="1614008" y="386626"/>
                </a:cubicBezTo>
                <a:cubicBezTo>
                  <a:pt x="1616901" y="385179"/>
                  <a:pt x="1620145" y="384580"/>
                  <a:pt x="1623213" y="383557"/>
                </a:cubicBezTo>
                <a:cubicBezTo>
                  <a:pt x="1625259" y="380489"/>
                  <a:pt x="1626517" y="376713"/>
                  <a:pt x="1629350" y="374352"/>
                </a:cubicBezTo>
                <a:cubicBezTo>
                  <a:pt x="1632864" y="371424"/>
                  <a:pt x="1637377" y="369914"/>
                  <a:pt x="1641624" y="368215"/>
                </a:cubicBezTo>
                <a:cubicBezTo>
                  <a:pt x="1673924" y="355294"/>
                  <a:pt x="1679615" y="361188"/>
                  <a:pt x="1727540" y="359010"/>
                </a:cubicBezTo>
                <a:cubicBezTo>
                  <a:pt x="1752586" y="350660"/>
                  <a:pt x="1732074" y="356624"/>
                  <a:pt x="1785841" y="352873"/>
                </a:cubicBezTo>
                <a:lnTo>
                  <a:pt x="1868689" y="346736"/>
                </a:lnTo>
                <a:cubicBezTo>
                  <a:pt x="1883115" y="345667"/>
                  <a:pt x="1897328" y="342645"/>
                  <a:pt x="1911648" y="340599"/>
                </a:cubicBezTo>
                <a:cubicBezTo>
                  <a:pt x="1934325" y="337359"/>
                  <a:pt x="1923003" y="335889"/>
                  <a:pt x="1951538" y="334462"/>
                </a:cubicBezTo>
                <a:cubicBezTo>
                  <a:pt x="1984243" y="332827"/>
                  <a:pt x="2016998" y="332416"/>
                  <a:pt x="2049728" y="331393"/>
                </a:cubicBezTo>
                <a:lnTo>
                  <a:pt x="2065071" y="328325"/>
                </a:lnTo>
                <a:cubicBezTo>
                  <a:pt x="2080675" y="325488"/>
                  <a:pt x="2088878" y="324486"/>
                  <a:pt x="2104961" y="322188"/>
                </a:cubicBezTo>
                <a:cubicBezTo>
                  <a:pt x="2110038" y="320496"/>
                  <a:pt x="2121628" y="316372"/>
                  <a:pt x="2126440" y="316051"/>
                </a:cubicBezTo>
                <a:cubicBezTo>
                  <a:pt x="2152994" y="314281"/>
                  <a:pt x="2179634" y="314191"/>
                  <a:pt x="2206220" y="312983"/>
                </a:cubicBezTo>
                <a:cubicBezTo>
                  <a:pt x="2224640" y="312146"/>
                  <a:pt x="2243041" y="310937"/>
                  <a:pt x="2261452" y="309914"/>
                </a:cubicBezTo>
                <a:cubicBezTo>
                  <a:pt x="2266566" y="308891"/>
                  <a:pt x="2271624" y="307535"/>
                  <a:pt x="2276794" y="306846"/>
                </a:cubicBezTo>
                <a:cubicBezTo>
                  <a:pt x="2328717" y="299923"/>
                  <a:pt x="2393653" y="301773"/>
                  <a:pt x="2439422" y="300709"/>
                </a:cubicBezTo>
                <a:cubicBezTo>
                  <a:pt x="2479202" y="287449"/>
                  <a:pt x="2451371" y="294866"/>
                  <a:pt x="2525339" y="291504"/>
                </a:cubicBezTo>
                <a:cubicBezTo>
                  <a:pt x="2534303" y="289263"/>
                  <a:pt x="2557515" y="282767"/>
                  <a:pt x="2568298" y="282298"/>
                </a:cubicBezTo>
                <a:cubicBezTo>
                  <a:pt x="2609185" y="280520"/>
                  <a:pt x="2650123" y="280253"/>
                  <a:pt x="2691036" y="279230"/>
                </a:cubicBezTo>
                <a:cubicBezTo>
                  <a:pt x="2696150" y="278207"/>
                  <a:pt x="2701242" y="277067"/>
                  <a:pt x="2706378" y="276161"/>
                </a:cubicBezTo>
                <a:cubicBezTo>
                  <a:pt x="2718632" y="273998"/>
                  <a:pt x="2731395" y="273959"/>
                  <a:pt x="2743200" y="270024"/>
                </a:cubicBezTo>
                <a:cubicBezTo>
                  <a:pt x="2749337" y="267978"/>
                  <a:pt x="2756228" y="267475"/>
                  <a:pt x="2761610" y="263887"/>
                </a:cubicBezTo>
                <a:lnTo>
                  <a:pt x="2780021" y="251614"/>
                </a:lnTo>
                <a:lnTo>
                  <a:pt x="2789226" y="245477"/>
                </a:lnTo>
                <a:cubicBezTo>
                  <a:pt x="2796244" y="240798"/>
                  <a:pt x="2813774" y="239340"/>
                  <a:pt x="2813774" y="239340"/>
                </a:cubicBezTo>
                <a:cubicBezTo>
                  <a:pt x="2817865" y="237294"/>
                  <a:pt x="2821801" y="234902"/>
                  <a:pt x="2826048" y="233203"/>
                </a:cubicBezTo>
                <a:cubicBezTo>
                  <a:pt x="2826060" y="233198"/>
                  <a:pt x="2849055" y="225534"/>
                  <a:pt x="2853664" y="223998"/>
                </a:cubicBezTo>
                <a:cubicBezTo>
                  <a:pt x="2858004" y="222552"/>
                  <a:pt x="2861599" y="219308"/>
                  <a:pt x="2865938" y="217861"/>
                </a:cubicBezTo>
                <a:cubicBezTo>
                  <a:pt x="2870886" y="216212"/>
                  <a:pt x="2876220" y="216057"/>
                  <a:pt x="2881280" y="214792"/>
                </a:cubicBezTo>
                <a:cubicBezTo>
                  <a:pt x="2884418" y="214008"/>
                  <a:pt x="2887417" y="212747"/>
                  <a:pt x="2890485" y="211724"/>
                </a:cubicBezTo>
                <a:cubicBezTo>
                  <a:pt x="2913599" y="196315"/>
                  <a:pt x="2884221" y="214409"/>
                  <a:pt x="2911965" y="202518"/>
                </a:cubicBezTo>
                <a:cubicBezTo>
                  <a:pt x="2927096" y="196033"/>
                  <a:pt x="2916640" y="195880"/>
                  <a:pt x="2930375" y="184108"/>
                </a:cubicBezTo>
                <a:cubicBezTo>
                  <a:pt x="2938108" y="177480"/>
                  <a:pt x="2948660" y="176769"/>
                  <a:pt x="2957991" y="174902"/>
                </a:cubicBezTo>
                <a:cubicBezTo>
                  <a:pt x="2980849" y="159664"/>
                  <a:pt x="2952775" y="179248"/>
                  <a:pt x="2976402" y="159560"/>
                </a:cubicBezTo>
                <a:cubicBezTo>
                  <a:pt x="2979235" y="157199"/>
                  <a:pt x="2982775" y="155784"/>
                  <a:pt x="2985608" y="153423"/>
                </a:cubicBezTo>
                <a:cubicBezTo>
                  <a:pt x="2988942" y="150645"/>
                  <a:pt x="2991203" y="146625"/>
                  <a:pt x="2994813" y="144218"/>
                </a:cubicBezTo>
                <a:cubicBezTo>
                  <a:pt x="2997504" y="142424"/>
                  <a:pt x="3001191" y="142720"/>
                  <a:pt x="3004018" y="141149"/>
                </a:cubicBezTo>
                <a:cubicBezTo>
                  <a:pt x="3010465" y="137567"/>
                  <a:pt x="3016292" y="132966"/>
                  <a:pt x="3022429" y="128875"/>
                </a:cubicBezTo>
                <a:lnTo>
                  <a:pt x="3050045" y="110465"/>
                </a:lnTo>
                <a:cubicBezTo>
                  <a:pt x="3053656" y="108058"/>
                  <a:pt x="3055825" y="103923"/>
                  <a:pt x="3059251" y="101259"/>
                </a:cubicBezTo>
                <a:cubicBezTo>
                  <a:pt x="3065073" y="96731"/>
                  <a:pt x="3071524" y="93076"/>
                  <a:pt x="3077661" y="88985"/>
                </a:cubicBezTo>
                <a:lnTo>
                  <a:pt x="3105277" y="70575"/>
                </a:lnTo>
                <a:cubicBezTo>
                  <a:pt x="3128259" y="55253"/>
                  <a:pt x="3101803" y="65595"/>
                  <a:pt x="3123688" y="58301"/>
                </a:cubicBezTo>
                <a:cubicBezTo>
                  <a:pt x="3126757" y="55232"/>
                  <a:pt x="3129560" y="51873"/>
                  <a:pt x="3132894" y="49095"/>
                </a:cubicBezTo>
                <a:cubicBezTo>
                  <a:pt x="3135727" y="46734"/>
                  <a:pt x="3139492" y="45566"/>
                  <a:pt x="3142099" y="42959"/>
                </a:cubicBezTo>
                <a:cubicBezTo>
                  <a:pt x="3144707" y="40351"/>
                  <a:pt x="3145875" y="36586"/>
                  <a:pt x="3148236" y="33753"/>
                </a:cubicBezTo>
                <a:cubicBezTo>
                  <a:pt x="3154345" y="26422"/>
                  <a:pt x="3167958" y="14905"/>
                  <a:pt x="3175852" y="12274"/>
                </a:cubicBezTo>
                <a:lnTo>
                  <a:pt x="3185057" y="9206"/>
                </a:lnTo>
                <a:lnTo>
                  <a:pt x="3194263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764463" y="4514850"/>
            <a:ext cx="198437" cy="131763"/>
          </a:xfrm>
          <a:custGeom>
            <a:avLst/>
            <a:gdLst>
              <a:gd name="connsiteX0" fmla="*/ 0 w 254690"/>
              <a:gd name="connsiteY0" fmla="*/ 184108 h 184108"/>
              <a:gd name="connsiteX1" fmla="*/ 9205 w 254690"/>
              <a:gd name="connsiteY1" fmla="*/ 168765 h 184108"/>
              <a:gd name="connsiteX2" fmla="*/ 18410 w 254690"/>
              <a:gd name="connsiteY2" fmla="*/ 165697 h 184108"/>
              <a:gd name="connsiteX3" fmla="*/ 27616 w 254690"/>
              <a:gd name="connsiteY3" fmla="*/ 159560 h 184108"/>
              <a:gd name="connsiteX4" fmla="*/ 42958 w 254690"/>
              <a:gd name="connsiteY4" fmla="*/ 147286 h 184108"/>
              <a:gd name="connsiteX5" fmla="*/ 52163 w 254690"/>
              <a:gd name="connsiteY5" fmla="*/ 138081 h 184108"/>
              <a:gd name="connsiteX6" fmla="*/ 61369 w 254690"/>
              <a:gd name="connsiteY6" fmla="*/ 135012 h 184108"/>
              <a:gd name="connsiteX7" fmla="*/ 79779 w 254690"/>
              <a:gd name="connsiteY7" fmla="*/ 122738 h 184108"/>
              <a:gd name="connsiteX8" fmla="*/ 107396 w 254690"/>
              <a:gd name="connsiteY8" fmla="*/ 104328 h 184108"/>
              <a:gd name="connsiteX9" fmla="*/ 116601 w 254690"/>
              <a:gd name="connsiteY9" fmla="*/ 101259 h 184108"/>
              <a:gd name="connsiteX10" fmla="*/ 125806 w 254690"/>
              <a:gd name="connsiteY10" fmla="*/ 95122 h 184108"/>
              <a:gd name="connsiteX11" fmla="*/ 141149 w 254690"/>
              <a:gd name="connsiteY11" fmla="*/ 82848 h 184108"/>
              <a:gd name="connsiteX12" fmla="*/ 150354 w 254690"/>
              <a:gd name="connsiteY12" fmla="*/ 73643 h 184108"/>
              <a:gd name="connsiteX13" fmla="*/ 159559 w 254690"/>
              <a:gd name="connsiteY13" fmla="*/ 67506 h 184108"/>
              <a:gd name="connsiteX14" fmla="*/ 168765 w 254690"/>
              <a:gd name="connsiteY14" fmla="*/ 49095 h 184108"/>
              <a:gd name="connsiteX15" fmla="*/ 177970 w 254690"/>
              <a:gd name="connsiteY15" fmla="*/ 46027 h 184108"/>
              <a:gd name="connsiteX16" fmla="*/ 190244 w 254690"/>
              <a:gd name="connsiteY16" fmla="*/ 36822 h 184108"/>
              <a:gd name="connsiteX17" fmla="*/ 208655 w 254690"/>
              <a:gd name="connsiteY17" fmla="*/ 30685 h 184108"/>
              <a:gd name="connsiteX18" fmla="*/ 217860 w 254690"/>
              <a:gd name="connsiteY18" fmla="*/ 24548 h 184108"/>
              <a:gd name="connsiteX19" fmla="*/ 236271 w 254690"/>
              <a:gd name="connsiteY19" fmla="*/ 9206 h 184108"/>
              <a:gd name="connsiteX20" fmla="*/ 254682 w 254690"/>
              <a:gd name="connsiteY20" fmla="*/ 0 h 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690" h="184108">
                <a:moveTo>
                  <a:pt x="0" y="184108"/>
                </a:moveTo>
                <a:cubicBezTo>
                  <a:pt x="3068" y="178994"/>
                  <a:pt x="4988" y="172982"/>
                  <a:pt x="9205" y="168765"/>
                </a:cubicBezTo>
                <a:cubicBezTo>
                  <a:pt x="11492" y="166478"/>
                  <a:pt x="15517" y="167143"/>
                  <a:pt x="18410" y="165697"/>
                </a:cubicBezTo>
                <a:cubicBezTo>
                  <a:pt x="21709" y="164048"/>
                  <a:pt x="24547" y="161606"/>
                  <a:pt x="27616" y="159560"/>
                </a:cubicBezTo>
                <a:cubicBezTo>
                  <a:pt x="41341" y="138974"/>
                  <a:pt x="25173" y="159143"/>
                  <a:pt x="42958" y="147286"/>
                </a:cubicBezTo>
                <a:cubicBezTo>
                  <a:pt x="46568" y="144879"/>
                  <a:pt x="48553" y="140488"/>
                  <a:pt x="52163" y="138081"/>
                </a:cubicBezTo>
                <a:cubicBezTo>
                  <a:pt x="54854" y="136287"/>
                  <a:pt x="58541" y="136583"/>
                  <a:pt x="61369" y="135012"/>
                </a:cubicBezTo>
                <a:cubicBezTo>
                  <a:pt x="67816" y="131430"/>
                  <a:pt x="73642" y="126829"/>
                  <a:pt x="79779" y="122738"/>
                </a:cubicBezTo>
                <a:lnTo>
                  <a:pt x="107396" y="104328"/>
                </a:lnTo>
                <a:cubicBezTo>
                  <a:pt x="110087" y="102534"/>
                  <a:pt x="113708" y="102706"/>
                  <a:pt x="116601" y="101259"/>
                </a:cubicBezTo>
                <a:cubicBezTo>
                  <a:pt x="119899" y="99610"/>
                  <a:pt x="122738" y="97168"/>
                  <a:pt x="125806" y="95122"/>
                </a:cubicBezTo>
                <a:cubicBezTo>
                  <a:pt x="139531" y="74536"/>
                  <a:pt x="123363" y="94705"/>
                  <a:pt x="141149" y="82848"/>
                </a:cubicBezTo>
                <a:cubicBezTo>
                  <a:pt x="144759" y="80441"/>
                  <a:pt x="147021" y="76421"/>
                  <a:pt x="150354" y="73643"/>
                </a:cubicBezTo>
                <a:cubicBezTo>
                  <a:pt x="153187" y="71282"/>
                  <a:pt x="156491" y="69552"/>
                  <a:pt x="159559" y="67506"/>
                </a:cubicBezTo>
                <a:cubicBezTo>
                  <a:pt x="161581" y="61443"/>
                  <a:pt x="163358" y="53420"/>
                  <a:pt x="168765" y="49095"/>
                </a:cubicBezTo>
                <a:cubicBezTo>
                  <a:pt x="171291" y="47075"/>
                  <a:pt x="174902" y="47050"/>
                  <a:pt x="177970" y="46027"/>
                </a:cubicBezTo>
                <a:cubicBezTo>
                  <a:pt x="182061" y="42959"/>
                  <a:pt x="185670" y="39109"/>
                  <a:pt x="190244" y="36822"/>
                </a:cubicBezTo>
                <a:cubicBezTo>
                  <a:pt x="196030" y="33929"/>
                  <a:pt x="208655" y="30685"/>
                  <a:pt x="208655" y="30685"/>
                </a:cubicBezTo>
                <a:cubicBezTo>
                  <a:pt x="211723" y="28639"/>
                  <a:pt x="215027" y="26909"/>
                  <a:pt x="217860" y="24548"/>
                </a:cubicBezTo>
                <a:cubicBezTo>
                  <a:pt x="226123" y="17662"/>
                  <a:pt x="226471" y="13561"/>
                  <a:pt x="236271" y="9206"/>
                </a:cubicBezTo>
                <a:cubicBezTo>
                  <a:pt x="255653" y="593"/>
                  <a:pt x="254682" y="9878"/>
                  <a:pt x="2546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119563" y="5507038"/>
            <a:ext cx="661987" cy="757237"/>
          </a:xfrm>
          <a:custGeom>
            <a:avLst/>
            <a:gdLst>
              <a:gd name="connsiteX0" fmla="*/ 0 w 855194"/>
              <a:gd name="connsiteY0" fmla="*/ 1059125 h 1059125"/>
              <a:gd name="connsiteX1" fmla="*/ 3289 w 855194"/>
              <a:gd name="connsiteY1" fmla="*/ 1013076 h 1059125"/>
              <a:gd name="connsiteX2" fmla="*/ 6578 w 855194"/>
              <a:gd name="connsiteY2" fmla="*/ 1003209 h 1059125"/>
              <a:gd name="connsiteX3" fmla="*/ 13157 w 855194"/>
              <a:gd name="connsiteY3" fmla="*/ 996630 h 1059125"/>
              <a:gd name="connsiteX4" fmla="*/ 26313 w 855194"/>
              <a:gd name="connsiteY4" fmla="*/ 973606 h 1059125"/>
              <a:gd name="connsiteX5" fmla="*/ 36181 w 855194"/>
              <a:gd name="connsiteY5" fmla="*/ 970317 h 1059125"/>
              <a:gd name="connsiteX6" fmla="*/ 62495 w 855194"/>
              <a:gd name="connsiteY6" fmla="*/ 944003 h 1059125"/>
              <a:gd name="connsiteX7" fmla="*/ 69073 w 855194"/>
              <a:gd name="connsiteY7" fmla="*/ 934135 h 1059125"/>
              <a:gd name="connsiteX8" fmla="*/ 95387 w 855194"/>
              <a:gd name="connsiteY8" fmla="*/ 914400 h 1059125"/>
              <a:gd name="connsiteX9" fmla="*/ 101965 w 855194"/>
              <a:gd name="connsiteY9" fmla="*/ 904532 h 1059125"/>
              <a:gd name="connsiteX10" fmla="*/ 124990 w 855194"/>
              <a:gd name="connsiteY10" fmla="*/ 878219 h 1059125"/>
              <a:gd name="connsiteX11" fmla="*/ 148014 w 855194"/>
              <a:gd name="connsiteY11" fmla="*/ 842037 h 1059125"/>
              <a:gd name="connsiteX12" fmla="*/ 161171 w 855194"/>
              <a:gd name="connsiteY12" fmla="*/ 825591 h 1059125"/>
              <a:gd name="connsiteX13" fmla="*/ 167749 w 855194"/>
              <a:gd name="connsiteY13" fmla="*/ 815724 h 1059125"/>
              <a:gd name="connsiteX14" fmla="*/ 177617 w 855194"/>
              <a:gd name="connsiteY14" fmla="*/ 809145 h 1059125"/>
              <a:gd name="connsiteX15" fmla="*/ 190774 w 855194"/>
              <a:gd name="connsiteY15" fmla="*/ 792699 h 1059125"/>
              <a:gd name="connsiteX16" fmla="*/ 207220 w 855194"/>
              <a:gd name="connsiteY16" fmla="*/ 779542 h 1059125"/>
              <a:gd name="connsiteX17" fmla="*/ 210509 w 855194"/>
              <a:gd name="connsiteY17" fmla="*/ 769675 h 1059125"/>
              <a:gd name="connsiteX18" fmla="*/ 223666 w 855194"/>
              <a:gd name="connsiteY18" fmla="*/ 749940 h 1059125"/>
              <a:gd name="connsiteX19" fmla="*/ 226955 w 855194"/>
              <a:gd name="connsiteY19" fmla="*/ 740072 h 1059125"/>
              <a:gd name="connsiteX20" fmla="*/ 243401 w 855194"/>
              <a:gd name="connsiteY20" fmla="*/ 730204 h 1059125"/>
              <a:gd name="connsiteX21" fmla="*/ 253269 w 855194"/>
              <a:gd name="connsiteY21" fmla="*/ 723626 h 1059125"/>
              <a:gd name="connsiteX22" fmla="*/ 263136 w 855194"/>
              <a:gd name="connsiteY22" fmla="*/ 713758 h 1059125"/>
              <a:gd name="connsiteX23" fmla="*/ 273004 w 855194"/>
              <a:gd name="connsiteY23" fmla="*/ 707180 h 1059125"/>
              <a:gd name="connsiteX24" fmla="*/ 286161 w 855194"/>
              <a:gd name="connsiteY24" fmla="*/ 690734 h 1059125"/>
              <a:gd name="connsiteX25" fmla="*/ 292739 w 855194"/>
              <a:gd name="connsiteY25" fmla="*/ 677577 h 1059125"/>
              <a:gd name="connsiteX26" fmla="*/ 315764 w 855194"/>
              <a:gd name="connsiteY26" fmla="*/ 651263 h 1059125"/>
              <a:gd name="connsiteX27" fmla="*/ 338788 w 855194"/>
              <a:gd name="connsiteY27" fmla="*/ 621660 h 1059125"/>
              <a:gd name="connsiteX28" fmla="*/ 348656 w 855194"/>
              <a:gd name="connsiteY28" fmla="*/ 618371 h 1059125"/>
              <a:gd name="connsiteX29" fmla="*/ 358524 w 855194"/>
              <a:gd name="connsiteY29" fmla="*/ 601925 h 1059125"/>
              <a:gd name="connsiteX30" fmla="*/ 368391 w 855194"/>
              <a:gd name="connsiteY30" fmla="*/ 585479 h 1059125"/>
              <a:gd name="connsiteX31" fmla="*/ 391416 w 855194"/>
              <a:gd name="connsiteY31" fmla="*/ 565744 h 1059125"/>
              <a:gd name="connsiteX32" fmla="*/ 397994 w 855194"/>
              <a:gd name="connsiteY32" fmla="*/ 555876 h 1059125"/>
              <a:gd name="connsiteX33" fmla="*/ 414440 w 855194"/>
              <a:gd name="connsiteY33" fmla="*/ 539430 h 1059125"/>
              <a:gd name="connsiteX34" fmla="*/ 424308 w 855194"/>
              <a:gd name="connsiteY34" fmla="*/ 529563 h 1059125"/>
              <a:gd name="connsiteX35" fmla="*/ 434175 w 855194"/>
              <a:gd name="connsiteY35" fmla="*/ 509827 h 1059125"/>
              <a:gd name="connsiteX36" fmla="*/ 444043 w 855194"/>
              <a:gd name="connsiteY36" fmla="*/ 506538 h 1059125"/>
              <a:gd name="connsiteX37" fmla="*/ 447332 w 855194"/>
              <a:gd name="connsiteY37" fmla="*/ 496671 h 1059125"/>
              <a:gd name="connsiteX38" fmla="*/ 453911 w 855194"/>
              <a:gd name="connsiteY38" fmla="*/ 490092 h 1059125"/>
              <a:gd name="connsiteX39" fmla="*/ 463778 w 855194"/>
              <a:gd name="connsiteY39" fmla="*/ 476935 h 1059125"/>
              <a:gd name="connsiteX40" fmla="*/ 476935 w 855194"/>
              <a:gd name="connsiteY40" fmla="*/ 463778 h 1059125"/>
              <a:gd name="connsiteX41" fmla="*/ 480224 w 855194"/>
              <a:gd name="connsiteY41" fmla="*/ 453911 h 1059125"/>
              <a:gd name="connsiteX42" fmla="*/ 486803 w 855194"/>
              <a:gd name="connsiteY42" fmla="*/ 444043 h 1059125"/>
              <a:gd name="connsiteX43" fmla="*/ 526273 w 855194"/>
              <a:gd name="connsiteY43" fmla="*/ 407862 h 1059125"/>
              <a:gd name="connsiteX44" fmla="*/ 529562 w 855194"/>
              <a:gd name="connsiteY44" fmla="*/ 397994 h 1059125"/>
              <a:gd name="connsiteX45" fmla="*/ 549298 w 855194"/>
              <a:gd name="connsiteY45" fmla="*/ 374970 h 1059125"/>
              <a:gd name="connsiteX46" fmla="*/ 555876 w 855194"/>
              <a:gd name="connsiteY46" fmla="*/ 368391 h 1059125"/>
              <a:gd name="connsiteX47" fmla="*/ 559165 w 855194"/>
              <a:gd name="connsiteY47" fmla="*/ 358524 h 1059125"/>
              <a:gd name="connsiteX48" fmla="*/ 578900 w 855194"/>
              <a:gd name="connsiteY48" fmla="*/ 345367 h 1059125"/>
              <a:gd name="connsiteX49" fmla="*/ 585479 w 855194"/>
              <a:gd name="connsiteY49" fmla="*/ 338789 h 1059125"/>
              <a:gd name="connsiteX50" fmla="*/ 595347 w 855194"/>
              <a:gd name="connsiteY50" fmla="*/ 319053 h 1059125"/>
              <a:gd name="connsiteX51" fmla="*/ 615082 w 855194"/>
              <a:gd name="connsiteY51" fmla="*/ 292740 h 1059125"/>
              <a:gd name="connsiteX52" fmla="*/ 624949 w 855194"/>
              <a:gd name="connsiteY52" fmla="*/ 289450 h 1059125"/>
              <a:gd name="connsiteX53" fmla="*/ 641395 w 855194"/>
              <a:gd name="connsiteY53" fmla="*/ 259848 h 1059125"/>
              <a:gd name="connsiteX54" fmla="*/ 654552 w 855194"/>
              <a:gd name="connsiteY54" fmla="*/ 243401 h 1059125"/>
              <a:gd name="connsiteX55" fmla="*/ 664420 w 855194"/>
              <a:gd name="connsiteY55" fmla="*/ 236823 h 1059125"/>
              <a:gd name="connsiteX56" fmla="*/ 677577 w 855194"/>
              <a:gd name="connsiteY56" fmla="*/ 220377 h 1059125"/>
              <a:gd name="connsiteX57" fmla="*/ 690734 w 855194"/>
              <a:gd name="connsiteY57" fmla="*/ 203931 h 1059125"/>
              <a:gd name="connsiteX58" fmla="*/ 707180 w 855194"/>
              <a:gd name="connsiteY58" fmla="*/ 190774 h 1059125"/>
              <a:gd name="connsiteX59" fmla="*/ 720336 w 855194"/>
              <a:gd name="connsiteY59" fmla="*/ 174328 h 1059125"/>
              <a:gd name="connsiteX60" fmla="*/ 733493 w 855194"/>
              <a:gd name="connsiteY60" fmla="*/ 148014 h 1059125"/>
              <a:gd name="connsiteX61" fmla="*/ 743361 w 855194"/>
              <a:gd name="connsiteY61" fmla="*/ 144725 h 1059125"/>
              <a:gd name="connsiteX62" fmla="*/ 749939 w 855194"/>
              <a:gd name="connsiteY62" fmla="*/ 134858 h 1059125"/>
              <a:gd name="connsiteX63" fmla="*/ 756518 w 855194"/>
              <a:gd name="connsiteY63" fmla="*/ 128279 h 1059125"/>
              <a:gd name="connsiteX64" fmla="*/ 766385 w 855194"/>
              <a:gd name="connsiteY64" fmla="*/ 111833 h 1059125"/>
              <a:gd name="connsiteX65" fmla="*/ 776253 w 855194"/>
              <a:gd name="connsiteY65" fmla="*/ 95387 h 1059125"/>
              <a:gd name="connsiteX66" fmla="*/ 786121 w 855194"/>
              <a:gd name="connsiteY66" fmla="*/ 78941 h 1059125"/>
              <a:gd name="connsiteX67" fmla="*/ 792699 w 855194"/>
              <a:gd name="connsiteY67" fmla="*/ 65784 h 1059125"/>
              <a:gd name="connsiteX68" fmla="*/ 815724 w 855194"/>
              <a:gd name="connsiteY68" fmla="*/ 32892 h 1059125"/>
              <a:gd name="connsiteX69" fmla="*/ 825591 w 855194"/>
              <a:gd name="connsiteY69" fmla="*/ 23024 h 1059125"/>
              <a:gd name="connsiteX70" fmla="*/ 835459 w 855194"/>
              <a:gd name="connsiteY70" fmla="*/ 6578 h 1059125"/>
              <a:gd name="connsiteX71" fmla="*/ 855194 w 855194"/>
              <a:gd name="connsiteY71" fmla="*/ 0 h 10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55194" h="1059125">
                <a:moveTo>
                  <a:pt x="0" y="1059125"/>
                </a:moveTo>
                <a:cubicBezTo>
                  <a:pt x="1096" y="1043775"/>
                  <a:pt x="1491" y="1028359"/>
                  <a:pt x="3289" y="1013076"/>
                </a:cubicBezTo>
                <a:cubicBezTo>
                  <a:pt x="3694" y="1009633"/>
                  <a:pt x="4794" y="1006182"/>
                  <a:pt x="6578" y="1003209"/>
                </a:cubicBezTo>
                <a:cubicBezTo>
                  <a:pt x="8174" y="1000550"/>
                  <a:pt x="10964" y="998823"/>
                  <a:pt x="13157" y="996630"/>
                </a:cubicBezTo>
                <a:cubicBezTo>
                  <a:pt x="14776" y="993393"/>
                  <a:pt x="22438" y="976706"/>
                  <a:pt x="26313" y="973606"/>
                </a:cubicBezTo>
                <a:cubicBezTo>
                  <a:pt x="29021" y="971440"/>
                  <a:pt x="32892" y="971413"/>
                  <a:pt x="36181" y="970317"/>
                </a:cubicBezTo>
                <a:lnTo>
                  <a:pt x="62495" y="944003"/>
                </a:lnTo>
                <a:cubicBezTo>
                  <a:pt x="65291" y="941208"/>
                  <a:pt x="66470" y="937110"/>
                  <a:pt x="69073" y="934135"/>
                </a:cubicBezTo>
                <a:cubicBezTo>
                  <a:pt x="84635" y="916349"/>
                  <a:pt x="79656" y="919643"/>
                  <a:pt x="95387" y="914400"/>
                </a:cubicBezTo>
                <a:cubicBezTo>
                  <a:pt x="97580" y="911111"/>
                  <a:pt x="99362" y="907507"/>
                  <a:pt x="101965" y="904532"/>
                </a:cubicBezTo>
                <a:cubicBezTo>
                  <a:pt x="128910" y="873736"/>
                  <a:pt x="110182" y="900428"/>
                  <a:pt x="124990" y="878219"/>
                </a:cubicBezTo>
                <a:cubicBezTo>
                  <a:pt x="140380" y="832046"/>
                  <a:pt x="119554" y="884721"/>
                  <a:pt x="148014" y="842037"/>
                </a:cubicBezTo>
                <a:cubicBezTo>
                  <a:pt x="168272" y="811654"/>
                  <a:pt x="142416" y="849036"/>
                  <a:pt x="161171" y="825591"/>
                </a:cubicBezTo>
                <a:cubicBezTo>
                  <a:pt x="163640" y="822504"/>
                  <a:pt x="164954" y="818519"/>
                  <a:pt x="167749" y="815724"/>
                </a:cubicBezTo>
                <a:cubicBezTo>
                  <a:pt x="170544" y="812929"/>
                  <a:pt x="174328" y="811338"/>
                  <a:pt x="177617" y="809145"/>
                </a:cubicBezTo>
                <a:cubicBezTo>
                  <a:pt x="182501" y="801819"/>
                  <a:pt x="184079" y="798055"/>
                  <a:pt x="190774" y="792699"/>
                </a:cubicBezTo>
                <a:cubicBezTo>
                  <a:pt x="211515" y="776107"/>
                  <a:pt x="191341" y="795423"/>
                  <a:pt x="207220" y="779542"/>
                </a:cubicBezTo>
                <a:cubicBezTo>
                  <a:pt x="208316" y="776253"/>
                  <a:pt x="208825" y="772706"/>
                  <a:pt x="210509" y="769675"/>
                </a:cubicBezTo>
                <a:cubicBezTo>
                  <a:pt x="214349" y="762764"/>
                  <a:pt x="223666" y="749940"/>
                  <a:pt x="223666" y="749940"/>
                </a:cubicBezTo>
                <a:cubicBezTo>
                  <a:pt x="224762" y="746651"/>
                  <a:pt x="225171" y="743045"/>
                  <a:pt x="226955" y="740072"/>
                </a:cubicBezTo>
                <a:cubicBezTo>
                  <a:pt x="232460" y="730897"/>
                  <a:pt x="234533" y="734638"/>
                  <a:pt x="243401" y="730204"/>
                </a:cubicBezTo>
                <a:cubicBezTo>
                  <a:pt x="246937" y="728436"/>
                  <a:pt x="250232" y="726157"/>
                  <a:pt x="253269" y="723626"/>
                </a:cubicBezTo>
                <a:cubicBezTo>
                  <a:pt x="256842" y="720648"/>
                  <a:pt x="259563" y="716736"/>
                  <a:pt x="263136" y="713758"/>
                </a:cubicBezTo>
                <a:cubicBezTo>
                  <a:pt x="266173" y="711227"/>
                  <a:pt x="269917" y="709649"/>
                  <a:pt x="273004" y="707180"/>
                </a:cubicBezTo>
                <a:cubicBezTo>
                  <a:pt x="278691" y="702631"/>
                  <a:pt x="282562" y="697032"/>
                  <a:pt x="286161" y="690734"/>
                </a:cubicBezTo>
                <a:cubicBezTo>
                  <a:pt x="288594" y="686477"/>
                  <a:pt x="290306" y="681834"/>
                  <a:pt x="292739" y="677577"/>
                </a:cubicBezTo>
                <a:cubicBezTo>
                  <a:pt x="299991" y="664886"/>
                  <a:pt x="303637" y="663390"/>
                  <a:pt x="315764" y="651263"/>
                </a:cubicBezTo>
                <a:cubicBezTo>
                  <a:pt x="328826" y="638201"/>
                  <a:pt x="324905" y="630916"/>
                  <a:pt x="338788" y="621660"/>
                </a:cubicBezTo>
                <a:cubicBezTo>
                  <a:pt x="341673" y="619737"/>
                  <a:pt x="345367" y="619467"/>
                  <a:pt x="348656" y="618371"/>
                </a:cubicBezTo>
                <a:cubicBezTo>
                  <a:pt x="357972" y="590422"/>
                  <a:pt x="344979" y="624499"/>
                  <a:pt x="358524" y="601925"/>
                </a:cubicBezTo>
                <a:cubicBezTo>
                  <a:pt x="367032" y="587746"/>
                  <a:pt x="355571" y="595736"/>
                  <a:pt x="368391" y="585479"/>
                </a:cubicBezTo>
                <a:cubicBezTo>
                  <a:pt x="379020" y="576976"/>
                  <a:pt x="382366" y="579320"/>
                  <a:pt x="391416" y="565744"/>
                </a:cubicBezTo>
                <a:cubicBezTo>
                  <a:pt x="393609" y="562455"/>
                  <a:pt x="395391" y="558851"/>
                  <a:pt x="397994" y="555876"/>
                </a:cubicBezTo>
                <a:cubicBezTo>
                  <a:pt x="403099" y="550041"/>
                  <a:pt x="408958" y="544912"/>
                  <a:pt x="414440" y="539430"/>
                </a:cubicBezTo>
                <a:lnTo>
                  <a:pt x="424308" y="529563"/>
                </a:lnTo>
                <a:cubicBezTo>
                  <a:pt x="426474" y="523063"/>
                  <a:pt x="428379" y="514464"/>
                  <a:pt x="434175" y="509827"/>
                </a:cubicBezTo>
                <a:cubicBezTo>
                  <a:pt x="436882" y="507661"/>
                  <a:pt x="440754" y="507634"/>
                  <a:pt x="444043" y="506538"/>
                </a:cubicBezTo>
                <a:cubicBezTo>
                  <a:pt x="445139" y="503249"/>
                  <a:pt x="445548" y="499644"/>
                  <a:pt x="447332" y="496671"/>
                </a:cubicBezTo>
                <a:cubicBezTo>
                  <a:pt x="448928" y="494012"/>
                  <a:pt x="451926" y="492475"/>
                  <a:pt x="453911" y="490092"/>
                </a:cubicBezTo>
                <a:cubicBezTo>
                  <a:pt x="457420" y="485881"/>
                  <a:pt x="460168" y="481061"/>
                  <a:pt x="463778" y="476935"/>
                </a:cubicBezTo>
                <a:cubicBezTo>
                  <a:pt x="467862" y="472267"/>
                  <a:pt x="476935" y="463778"/>
                  <a:pt x="476935" y="463778"/>
                </a:cubicBezTo>
                <a:cubicBezTo>
                  <a:pt x="478031" y="460489"/>
                  <a:pt x="478673" y="457012"/>
                  <a:pt x="480224" y="453911"/>
                </a:cubicBezTo>
                <a:cubicBezTo>
                  <a:pt x="481992" y="450375"/>
                  <a:pt x="484132" y="446957"/>
                  <a:pt x="486803" y="444043"/>
                </a:cubicBezTo>
                <a:cubicBezTo>
                  <a:pt x="512259" y="416273"/>
                  <a:pt x="506761" y="420870"/>
                  <a:pt x="526273" y="407862"/>
                </a:cubicBezTo>
                <a:cubicBezTo>
                  <a:pt x="527369" y="404573"/>
                  <a:pt x="528011" y="401095"/>
                  <a:pt x="529562" y="397994"/>
                </a:cubicBezTo>
                <a:cubicBezTo>
                  <a:pt x="534570" y="387978"/>
                  <a:pt x="541209" y="383060"/>
                  <a:pt x="549298" y="374970"/>
                </a:cubicBezTo>
                <a:lnTo>
                  <a:pt x="555876" y="368391"/>
                </a:lnTo>
                <a:cubicBezTo>
                  <a:pt x="556972" y="365102"/>
                  <a:pt x="556714" y="360975"/>
                  <a:pt x="559165" y="358524"/>
                </a:cubicBezTo>
                <a:cubicBezTo>
                  <a:pt x="564756" y="352933"/>
                  <a:pt x="573309" y="350957"/>
                  <a:pt x="578900" y="345367"/>
                </a:cubicBezTo>
                <a:lnTo>
                  <a:pt x="585479" y="338789"/>
                </a:lnTo>
                <a:cubicBezTo>
                  <a:pt x="591301" y="315498"/>
                  <a:pt x="584349" y="333717"/>
                  <a:pt x="595347" y="319053"/>
                </a:cubicBezTo>
                <a:cubicBezTo>
                  <a:pt x="596689" y="317263"/>
                  <a:pt x="608221" y="296857"/>
                  <a:pt x="615082" y="292740"/>
                </a:cubicBezTo>
                <a:cubicBezTo>
                  <a:pt x="618055" y="290956"/>
                  <a:pt x="621660" y="290547"/>
                  <a:pt x="624949" y="289450"/>
                </a:cubicBezTo>
                <a:cubicBezTo>
                  <a:pt x="630740" y="272084"/>
                  <a:pt x="626316" y="282466"/>
                  <a:pt x="641395" y="259848"/>
                </a:cubicBezTo>
                <a:cubicBezTo>
                  <a:pt x="646277" y="252525"/>
                  <a:pt x="647860" y="248755"/>
                  <a:pt x="654552" y="243401"/>
                </a:cubicBezTo>
                <a:cubicBezTo>
                  <a:pt x="657639" y="240931"/>
                  <a:pt x="661131" y="239016"/>
                  <a:pt x="664420" y="236823"/>
                </a:cubicBezTo>
                <a:cubicBezTo>
                  <a:pt x="684666" y="206450"/>
                  <a:pt x="658829" y="243811"/>
                  <a:pt x="677577" y="220377"/>
                </a:cubicBezTo>
                <a:cubicBezTo>
                  <a:pt x="685180" y="210874"/>
                  <a:pt x="681905" y="210994"/>
                  <a:pt x="690734" y="203931"/>
                </a:cubicBezTo>
                <a:cubicBezTo>
                  <a:pt x="700231" y="196334"/>
                  <a:pt x="700121" y="199598"/>
                  <a:pt x="707180" y="190774"/>
                </a:cubicBezTo>
                <a:cubicBezTo>
                  <a:pt x="723783" y="170021"/>
                  <a:pt x="704448" y="190218"/>
                  <a:pt x="720336" y="174328"/>
                </a:cubicBezTo>
                <a:cubicBezTo>
                  <a:pt x="723615" y="164491"/>
                  <a:pt x="723926" y="153754"/>
                  <a:pt x="733493" y="148014"/>
                </a:cubicBezTo>
                <a:cubicBezTo>
                  <a:pt x="736466" y="146230"/>
                  <a:pt x="740072" y="145821"/>
                  <a:pt x="743361" y="144725"/>
                </a:cubicBezTo>
                <a:cubicBezTo>
                  <a:pt x="745554" y="141436"/>
                  <a:pt x="747470" y="137945"/>
                  <a:pt x="749939" y="134858"/>
                </a:cubicBezTo>
                <a:cubicBezTo>
                  <a:pt x="751876" y="132436"/>
                  <a:pt x="754922" y="130938"/>
                  <a:pt x="756518" y="128279"/>
                </a:cubicBezTo>
                <a:cubicBezTo>
                  <a:pt x="769330" y="106926"/>
                  <a:pt x="749714" y="128506"/>
                  <a:pt x="766385" y="111833"/>
                </a:cubicBezTo>
                <a:cubicBezTo>
                  <a:pt x="775708" y="83873"/>
                  <a:pt x="762705" y="117970"/>
                  <a:pt x="776253" y="95387"/>
                </a:cubicBezTo>
                <a:cubicBezTo>
                  <a:pt x="789058" y="74043"/>
                  <a:pt x="769456" y="95603"/>
                  <a:pt x="786121" y="78941"/>
                </a:cubicBezTo>
                <a:cubicBezTo>
                  <a:pt x="788314" y="74555"/>
                  <a:pt x="790176" y="69989"/>
                  <a:pt x="792699" y="65784"/>
                </a:cubicBezTo>
                <a:cubicBezTo>
                  <a:pt x="796474" y="59492"/>
                  <a:pt x="809726" y="39890"/>
                  <a:pt x="815724" y="32892"/>
                </a:cubicBezTo>
                <a:cubicBezTo>
                  <a:pt x="818751" y="29360"/>
                  <a:pt x="822302" y="26313"/>
                  <a:pt x="825591" y="23024"/>
                </a:cubicBezTo>
                <a:cubicBezTo>
                  <a:pt x="827842" y="16272"/>
                  <a:pt x="828235" y="10190"/>
                  <a:pt x="835459" y="6578"/>
                </a:cubicBezTo>
                <a:cubicBezTo>
                  <a:pt x="841661" y="3477"/>
                  <a:pt x="855194" y="0"/>
                  <a:pt x="855194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3684588" y="6264275"/>
            <a:ext cx="581025" cy="192088"/>
          </a:xfrm>
          <a:custGeom>
            <a:avLst/>
            <a:gdLst>
              <a:gd name="connsiteX0" fmla="*/ 0 w 749940"/>
              <a:gd name="connsiteY0" fmla="*/ 269749 h 269749"/>
              <a:gd name="connsiteX1" fmla="*/ 6579 w 749940"/>
              <a:gd name="connsiteY1" fmla="*/ 253303 h 269749"/>
              <a:gd name="connsiteX2" fmla="*/ 19735 w 749940"/>
              <a:gd name="connsiteY2" fmla="*/ 233568 h 269749"/>
              <a:gd name="connsiteX3" fmla="*/ 29603 w 749940"/>
              <a:gd name="connsiteY3" fmla="*/ 213833 h 269749"/>
              <a:gd name="connsiteX4" fmla="*/ 36181 w 749940"/>
              <a:gd name="connsiteY4" fmla="*/ 207254 h 269749"/>
              <a:gd name="connsiteX5" fmla="*/ 42760 w 749940"/>
              <a:gd name="connsiteY5" fmla="*/ 197387 h 269749"/>
              <a:gd name="connsiteX6" fmla="*/ 52627 w 749940"/>
              <a:gd name="connsiteY6" fmla="*/ 190808 h 269749"/>
              <a:gd name="connsiteX7" fmla="*/ 65784 w 749940"/>
              <a:gd name="connsiteY7" fmla="*/ 184230 h 269749"/>
              <a:gd name="connsiteX8" fmla="*/ 78941 w 749940"/>
              <a:gd name="connsiteY8" fmla="*/ 180941 h 269749"/>
              <a:gd name="connsiteX9" fmla="*/ 88809 w 749940"/>
              <a:gd name="connsiteY9" fmla="*/ 177651 h 269749"/>
              <a:gd name="connsiteX10" fmla="*/ 95387 w 749940"/>
              <a:gd name="connsiteY10" fmla="*/ 167784 h 269749"/>
              <a:gd name="connsiteX11" fmla="*/ 118412 w 749940"/>
              <a:gd name="connsiteY11" fmla="*/ 157916 h 269749"/>
              <a:gd name="connsiteX12" fmla="*/ 138147 w 749940"/>
              <a:gd name="connsiteY12" fmla="*/ 144759 h 269749"/>
              <a:gd name="connsiteX13" fmla="*/ 161171 w 749940"/>
              <a:gd name="connsiteY13" fmla="*/ 138181 h 269749"/>
              <a:gd name="connsiteX14" fmla="*/ 171039 w 749940"/>
              <a:gd name="connsiteY14" fmla="*/ 128313 h 269749"/>
              <a:gd name="connsiteX15" fmla="*/ 207220 w 749940"/>
              <a:gd name="connsiteY15" fmla="*/ 111867 h 269749"/>
              <a:gd name="connsiteX16" fmla="*/ 233534 w 749940"/>
              <a:gd name="connsiteY16" fmla="*/ 98710 h 269749"/>
              <a:gd name="connsiteX17" fmla="*/ 253269 w 749940"/>
              <a:gd name="connsiteY17" fmla="*/ 85554 h 269749"/>
              <a:gd name="connsiteX18" fmla="*/ 259848 w 749940"/>
              <a:gd name="connsiteY18" fmla="*/ 75686 h 269749"/>
              <a:gd name="connsiteX19" fmla="*/ 269715 w 749940"/>
              <a:gd name="connsiteY19" fmla="*/ 72397 h 269749"/>
              <a:gd name="connsiteX20" fmla="*/ 292740 w 749940"/>
              <a:gd name="connsiteY20" fmla="*/ 62529 h 269749"/>
              <a:gd name="connsiteX21" fmla="*/ 302607 w 749940"/>
              <a:gd name="connsiteY21" fmla="*/ 55951 h 269749"/>
              <a:gd name="connsiteX22" fmla="*/ 309186 w 749940"/>
              <a:gd name="connsiteY22" fmla="*/ 49372 h 269749"/>
              <a:gd name="connsiteX23" fmla="*/ 328921 w 749940"/>
              <a:gd name="connsiteY23" fmla="*/ 42794 h 269749"/>
              <a:gd name="connsiteX24" fmla="*/ 358524 w 749940"/>
              <a:gd name="connsiteY24" fmla="*/ 29637 h 269749"/>
              <a:gd name="connsiteX25" fmla="*/ 381548 w 749940"/>
              <a:gd name="connsiteY25" fmla="*/ 19769 h 269749"/>
              <a:gd name="connsiteX26" fmla="*/ 388127 w 749940"/>
              <a:gd name="connsiteY26" fmla="*/ 13191 h 269749"/>
              <a:gd name="connsiteX27" fmla="*/ 404573 w 749940"/>
              <a:gd name="connsiteY27" fmla="*/ 9902 h 269749"/>
              <a:gd name="connsiteX28" fmla="*/ 496671 w 749940"/>
              <a:gd name="connsiteY28" fmla="*/ 6613 h 269749"/>
              <a:gd name="connsiteX29" fmla="*/ 624950 w 749940"/>
              <a:gd name="connsiteY29" fmla="*/ 9902 h 269749"/>
              <a:gd name="connsiteX30" fmla="*/ 634817 w 749940"/>
              <a:gd name="connsiteY30" fmla="*/ 13191 h 269749"/>
              <a:gd name="connsiteX31" fmla="*/ 687445 w 749940"/>
              <a:gd name="connsiteY31" fmla="*/ 9902 h 269749"/>
              <a:gd name="connsiteX32" fmla="*/ 730204 w 749940"/>
              <a:gd name="connsiteY32" fmla="*/ 34 h 269749"/>
              <a:gd name="connsiteX33" fmla="*/ 746650 w 749940"/>
              <a:gd name="connsiteY33" fmla="*/ 3323 h 269749"/>
              <a:gd name="connsiteX34" fmla="*/ 749940 w 749940"/>
              <a:gd name="connsiteY34" fmla="*/ 3323 h 2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49940" h="269749">
                <a:moveTo>
                  <a:pt x="0" y="269749"/>
                </a:moveTo>
                <a:cubicBezTo>
                  <a:pt x="2193" y="264267"/>
                  <a:pt x="3752" y="258486"/>
                  <a:pt x="6579" y="253303"/>
                </a:cubicBezTo>
                <a:cubicBezTo>
                  <a:pt x="10365" y="246362"/>
                  <a:pt x="17234" y="241068"/>
                  <a:pt x="19735" y="233568"/>
                </a:cubicBezTo>
                <a:cubicBezTo>
                  <a:pt x="23210" y="223146"/>
                  <a:pt x="22316" y="222942"/>
                  <a:pt x="29603" y="213833"/>
                </a:cubicBezTo>
                <a:cubicBezTo>
                  <a:pt x="31540" y="211411"/>
                  <a:pt x="34244" y="209676"/>
                  <a:pt x="36181" y="207254"/>
                </a:cubicBezTo>
                <a:cubicBezTo>
                  <a:pt x="38650" y="204167"/>
                  <a:pt x="39965" y="200182"/>
                  <a:pt x="42760" y="197387"/>
                </a:cubicBezTo>
                <a:cubicBezTo>
                  <a:pt x="45555" y="194592"/>
                  <a:pt x="49195" y="192769"/>
                  <a:pt x="52627" y="190808"/>
                </a:cubicBezTo>
                <a:cubicBezTo>
                  <a:pt x="56884" y="188375"/>
                  <a:pt x="61193" y="185952"/>
                  <a:pt x="65784" y="184230"/>
                </a:cubicBezTo>
                <a:cubicBezTo>
                  <a:pt x="70017" y="182643"/>
                  <a:pt x="74594" y="182183"/>
                  <a:pt x="78941" y="180941"/>
                </a:cubicBezTo>
                <a:cubicBezTo>
                  <a:pt x="82275" y="179988"/>
                  <a:pt x="85520" y="178748"/>
                  <a:pt x="88809" y="177651"/>
                </a:cubicBezTo>
                <a:cubicBezTo>
                  <a:pt x="91002" y="174362"/>
                  <a:pt x="92592" y="170579"/>
                  <a:pt x="95387" y="167784"/>
                </a:cubicBezTo>
                <a:cubicBezTo>
                  <a:pt x="102960" y="160211"/>
                  <a:pt x="108345" y="160432"/>
                  <a:pt x="118412" y="157916"/>
                </a:cubicBezTo>
                <a:cubicBezTo>
                  <a:pt x="124990" y="153530"/>
                  <a:pt x="130477" y="146676"/>
                  <a:pt x="138147" y="144759"/>
                </a:cubicBezTo>
                <a:cubicBezTo>
                  <a:pt x="154667" y="140629"/>
                  <a:pt x="147015" y="142900"/>
                  <a:pt x="161171" y="138181"/>
                </a:cubicBezTo>
                <a:cubicBezTo>
                  <a:pt x="164460" y="134892"/>
                  <a:pt x="167114" y="130810"/>
                  <a:pt x="171039" y="128313"/>
                </a:cubicBezTo>
                <a:cubicBezTo>
                  <a:pt x="187210" y="118022"/>
                  <a:pt x="192732" y="116698"/>
                  <a:pt x="207220" y="111867"/>
                </a:cubicBezTo>
                <a:cubicBezTo>
                  <a:pt x="218703" y="100386"/>
                  <a:pt x="210857" y="106270"/>
                  <a:pt x="233534" y="98710"/>
                </a:cubicBezTo>
                <a:cubicBezTo>
                  <a:pt x="241034" y="96210"/>
                  <a:pt x="253269" y="85554"/>
                  <a:pt x="253269" y="85554"/>
                </a:cubicBezTo>
                <a:cubicBezTo>
                  <a:pt x="255462" y="82265"/>
                  <a:pt x="256761" y="78156"/>
                  <a:pt x="259848" y="75686"/>
                </a:cubicBezTo>
                <a:cubicBezTo>
                  <a:pt x="262555" y="73520"/>
                  <a:pt x="266614" y="73948"/>
                  <a:pt x="269715" y="72397"/>
                </a:cubicBezTo>
                <a:cubicBezTo>
                  <a:pt x="292429" y="61039"/>
                  <a:pt x="265359" y="69374"/>
                  <a:pt x="292740" y="62529"/>
                </a:cubicBezTo>
                <a:cubicBezTo>
                  <a:pt x="296029" y="60336"/>
                  <a:pt x="299520" y="58420"/>
                  <a:pt x="302607" y="55951"/>
                </a:cubicBezTo>
                <a:cubicBezTo>
                  <a:pt x="305029" y="54014"/>
                  <a:pt x="306412" y="50759"/>
                  <a:pt x="309186" y="49372"/>
                </a:cubicBezTo>
                <a:cubicBezTo>
                  <a:pt x="315388" y="46271"/>
                  <a:pt x="323151" y="46640"/>
                  <a:pt x="328921" y="42794"/>
                </a:cubicBezTo>
                <a:cubicBezTo>
                  <a:pt x="357944" y="23447"/>
                  <a:pt x="311559" y="53118"/>
                  <a:pt x="358524" y="29637"/>
                </a:cubicBezTo>
                <a:cubicBezTo>
                  <a:pt x="374782" y="21509"/>
                  <a:pt x="367030" y="24610"/>
                  <a:pt x="381548" y="19769"/>
                </a:cubicBezTo>
                <a:cubicBezTo>
                  <a:pt x="383741" y="17576"/>
                  <a:pt x="385277" y="14413"/>
                  <a:pt x="388127" y="13191"/>
                </a:cubicBezTo>
                <a:cubicBezTo>
                  <a:pt x="393266" y="10989"/>
                  <a:pt x="398993" y="10240"/>
                  <a:pt x="404573" y="9902"/>
                </a:cubicBezTo>
                <a:cubicBezTo>
                  <a:pt x="435236" y="8044"/>
                  <a:pt x="465972" y="7709"/>
                  <a:pt x="496671" y="6613"/>
                </a:cubicBezTo>
                <a:cubicBezTo>
                  <a:pt x="539431" y="7709"/>
                  <a:pt x="582225" y="7868"/>
                  <a:pt x="624950" y="9902"/>
                </a:cubicBezTo>
                <a:cubicBezTo>
                  <a:pt x="628413" y="10067"/>
                  <a:pt x="631350" y="13191"/>
                  <a:pt x="634817" y="13191"/>
                </a:cubicBezTo>
                <a:cubicBezTo>
                  <a:pt x="652394" y="13191"/>
                  <a:pt x="669902" y="10998"/>
                  <a:pt x="687445" y="9902"/>
                </a:cubicBezTo>
                <a:cubicBezTo>
                  <a:pt x="702293" y="4953"/>
                  <a:pt x="712060" y="1244"/>
                  <a:pt x="730204" y="34"/>
                </a:cubicBezTo>
                <a:cubicBezTo>
                  <a:pt x="735782" y="-338"/>
                  <a:pt x="741135" y="2404"/>
                  <a:pt x="746650" y="3323"/>
                </a:cubicBezTo>
                <a:cubicBezTo>
                  <a:pt x="747732" y="3503"/>
                  <a:pt x="748843" y="3323"/>
                  <a:pt x="749940" y="332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264025" y="6251575"/>
            <a:ext cx="908050" cy="36513"/>
          </a:xfrm>
          <a:custGeom>
            <a:avLst/>
            <a:gdLst>
              <a:gd name="connsiteX0" fmla="*/ 0 w 1174248"/>
              <a:gd name="connsiteY0" fmla="*/ 26314 h 51133"/>
              <a:gd name="connsiteX1" fmla="*/ 75652 w 1174248"/>
              <a:gd name="connsiteY1" fmla="*/ 23025 h 51133"/>
              <a:gd name="connsiteX2" fmla="*/ 134858 w 1174248"/>
              <a:gd name="connsiteY2" fmla="*/ 29603 h 51133"/>
              <a:gd name="connsiteX3" fmla="*/ 217088 w 1174248"/>
              <a:gd name="connsiteY3" fmla="*/ 32892 h 51133"/>
              <a:gd name="connsiteX4" fmla="*/ 286162 w 1174248"/>
              <a:gd name="connsiteY4" fmla="*/ 36181 h 51133"/>
              <a:gd name="connsiteX5" fmla="*/ 365103 w 1174248"/>
              <a:gd name="connsiteY5" fmla="*/ 36181 h 51133"/>
              <a:gd name="connsiteX6" fmla="*/ 473647 w 1174248"/>
              <a:gd name="connsiteY6" fmla="*/ 42760 h 51133"/>
              <a:gd name="connsiteX7" fmla="*/ 549298 w 1174248"/>
              <a:gd name="connsiteY7" fmla="*/ 39471 h 51133"/>
              <a:gd name="connsiteX8" fmla="*/ 569034 w 1174248"/>
              <a:gd name="connsiteY8" fmla="*/ 32892 h 51133"/>
              <a:gd name="connsiteX9" fmla="*/ 592058 w 1174248"/>
              <a:gd name="connsiteY9" fmla="*/ 36181 h 51133"/>
              <a:gd name="connsiteX10" fmla="*/ 598636 w 1174248"/>
              <a:gd name="connsiteY10" fmla="*/ 42760 h 51133"/>
              <a:gd name="connsiteX11" fmla="*/ 631529 w 1174248"/>
              <a:gd name="connsiteY11" fmla="*/ 39471 h 51133"/>
              <a:gd name="connsiteX12" fmla="*/ 667710 w 1174248"/>
              <a:gd name="connsiteY12" fmla="*/ 39471 h 51133"/>
              <a:gd name="connsiteX13" fmla="*/ 677577 w 1174248"/>
              <a:gd name="connsiteY13" fmla="*/ 42760 h 51133"/>
              <a:gd name="connsiteX14" fmla="*/ 792700 w 1174248"/>
              <a:gd name="connsiteY14" fmla="*/ 46049 h 51133"/>
              <a:gd name="connsiteX15" fmla="*/ 851905 w 1174248"/>
              <a:gd name="connsiteY15" fmla="*/ 46049 h 51133"/>
              <a:gd name="connsiteX16" fmla="*/ 861773 w 1174248"/>
              <a:gd name="connsiteY16" fmla="*/ 42760 h 51133"/>
              <a:gd name="connsiteX17" fmla="*/ 924268 w 1174248"/>
              <a:gd name="connsiteY17" fmla="*/ 39471 h 51133"/>
              <a:gd name="connsiteX18" fmla="*/ 947293 w 1174248"/>
              <a:gd name="connsiteY18" fmla="*/ 36181 h 51133"/>
              <a:gd name="connsiteX19" fmla="*/ 957160 w 1174248"/>
              <a:gd name="connsiteY19" fmla="*/ 32892 h 51133"/>
              <a:gd name="connsiteX20" fmla="*/ 1003209 w 1174248"/>
              <a:gd name="connsiteY20" fmla="*/ 36181 h 51133"/>
              <a:gd name="connsiteX21" fmla="*/ 1088729 w 1174248"/>
              <a:gd name="connsiteY21" fmla="*/ 26314 h 51133"/>
              <a:gd name="connsiteX22" fmla="*/ 1108464 w 1174248"/>
              <a:gd name="connsiteY22" fmla="*/ 19735 h 51133"/>
              <a:gd name="connsiteX23" fmla="*/ 1147934 w 1174248"/>
              <a:gd name="connsiteY23" fmla="*/ 6579 h 51133"/>
              <a:gd name="connsiteX24" fmla="*/ 1167670 w 1174248"/>
              <a:gd name="connsiteY24" fmla="*/ 0 h 51133"/>
              <a:gd name="connsiteX25" fmla="*/ 1174248 w 1174248"/>
              <a:gd name="connsiteY25" fmla="*/ 0 h 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4248" h="51133">
                <a:moveTo>
                  <a:pt x="0" y="26314"/>
                </a:moveTo>
                <a:cubicBezTo>
                  <a:pt x="25217" y="25218"/>
                  <a:pt x="50411" y="23025"/>
                  <a:pt x="75652" y="23025"/>
                </a:cubicBezTo>
                <a:cubicBezTo>
                  <a:pt x="83989" y="23025"/>
                  <a:pt x="124366" y="28292"/>
                  <a:pt x="134858" y="29603"/>
                </a:cubicBezTo>
                <a:cubicBezTo>
                  <a:pt x="178027" y="43992"/>
                  <a:pt x="136708" y="32892"/>
                  <a:pt x="217088" y="32892"/>
                </a:cubicBezTo>
                <a:cubicBezTo>
                  <a:pt x="240139" y="32892"/>
                  <a:pt x="263137" y="35085"/>
                  <a:pt x="286162" y="36181"/>
                </a:cubicBezTo>
                <a:cubicBezTo>
                  <a:pt x="344625" y="44535"/>
                  <a:pt x="260612" y="34091"/>
                  <a:pt x="365103" y="36181"/>
                </a:cubicBezTo>
                <a:cubicBezTo>
                  <a:pt x="401343" y="36906"/>
                  <a:pt x="437466" y="40567"/>
                  <a:pt x="473647" y="42760"/>
                </a:cubicBezTo>
                <a:cubicBezTo>
                  <a:pt x="498864" y="41664"/>
                  <a:pt x="524191" y="42068"/>
                  <a:pt x="549298" y="39471"/>
                </a:cubicBezTo>
                <a:cubicBezTo>
                  <a:pt x="556196" y="38757"/>
                  <a:pt x="569034" y="32892"/>
                  <a:pt x="569034" y="32892"/>
                </a:cubicBezTo>
                <a:cubicBezTo>
                  <a:pt x="576709" y="33988"/>
                  <a:pt x="584703" y="33729"/>
                  <a:pt x="592058" y="36181"/>
                </a:cubicBezTo>
                <a:cubicBezTo>
                  <a:pt x="595000" y="37162"/>
                  <a:pt x="595546" y="42502"/>
                  <a:pt x="598636" y="42760"/>
                </a:cubicBezTo>
                <a:cubicBezTo>
                  <a:pt x="609617" y="43675"/>
                  <a:pt x="620565" y="40567"/>
                  <a:pt x="631529" y="39471"/>
                </a:cubicBezTo>
                <a:cubicBezTo>
                  <a:pt x="648495" y="33814"/>
                  <a:pt x="641236" y="34657"/>
                  <a:pt x="667710" y="39471"/>
                </a:cubicBezTo>
                <a:cubicBezTo>
                  <a:pt x="671121" y="40091"/>
                  <a:pt x="674115" y="42578"/>
                  <a:pt x="677577" y="42760"/>
                </a:cubicBezTo>
                <a:cubicBezTo>
                  <a:pt x="715914" y="44778"/>
                  <a:pt x="754326" y="44953"/>
                  <a:pt x="792700" y="46049"/>
                </a:cubicBezTo>
                <a:cubicBezTo>
                  <a:pt x="817093" y="54180"/>
                  <a:pt x="804387" y="51328"/>
                  <a:pt x="851905" y="46049"/>
                </a:cubicBezTo>
                <a:cubicBezTo>
                  <a:pt x="855351" y="45666"/>
                  <a:pt x="858320" y="43074"/>
                  <a:pt x="861773" y="42760"/>
                </a:cubicBezTo>
                <a:cubicBezTo>
                  <a:pt x="882548" y="40872"/>
                  <a:pt x="903436" y="40567"/>
                  <a:pt x="924268" y="39471"/>
                </a:cubicBezTo>
                <a:cubicBezTo>
                  <a:pt x="931943" y="38374"/>
                  <a:pt x="939691" y="37702"/>
                  <a:pt x="947293" y="36181"/>
                </a:cubicBezTo>
                <a:cubicBezTo>
                  <a:pt x="950693" y="35501"/>
                  <a:pt x="953693" y="32892"/>
                  <a:pt x="957160" y="32892"/>
                </a:cubicBezTo>
                <a:cubicBezTo>
                  <a:pt x="972549" y="32892"/>
                  <a:pt x="987859" y="35085"/>
                  <a:pt x="1003209" y="36181"/>
                </a:cubicBezTo>
                <a:cubicBezTo>
                  <a:pt x="1011502" y="35391"/>
                  <a:pt x="1065640" y="32611"/>
                  <a:pt x="1088729" y="26314"/>
                </a:cubicBezTo>
                <a:cubicBezTo>
                  <a:pt x="1095419" y="24489"/>
                  <a:pt x="1101886" y="21928"/>
                  <a:pt x="1108464" y="19735"/>
                </a:cubicBezTo>
                <a:lnTo>
                  <a:pt x="1147934" y="6579"/>
                </a:lnTo>
                <a:lnTo>
                  <a:pt x="1167670" y="0"/>
                </a:lnTo>
                <a:lnTo>
                  <a:pt x="1174248" y="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606800" y="5395913"/>
            <a:ext cx="206375" cy="541337"/>
          </a:xfrm>
          <a:custGeom>
            <a:avLst/>
            <a:gdLst>
              <a:gd name="connsiteX0" fmla="*/ 0 w 266426"/>
              <a:gd name="connsiteY0" fmla="*/ 0 h 756518"/>
              <a:gd name="connsiteX1" fmla="*/ 16446 w 266426"/>
              <a:gd name="connsiteY1" fmla="*/ 6579 h 756518"/>
              <a:gd name="connsiteX2" fmla="*/ 26313 w 266426"/>
              <a:gd name="connsiteY2" fmla="*/ 9868 h 756518"/>
              <a:gd name="connsiteX3" fmla="*/ 39470 w 266426"/>
              <a:gd name="connsiteY3" fmla="*/ 23025 h 756518"/>
              <a:gd name="connsiteX4" fmla="*/ 49338 w 266426"/>
              <a:gd name="connsiteY4" fmla="*/ 29603 h 756518"/>
              <a:gd name="connsiteX5" fmla="*/ 72362 w 266426"/>
              <a:gd name="connsiteY5" fmla="*/ 46049 h 756518"/>
              <a:gd name="connsiteX6" fmla="*/ 75651 w 266426"/>
              <a:gd name="connsiteY6" fmla="*/ 55917 h 756518"/>
              <a:gd name="connsiteX7" fmla="*/ 88808 w 266426"/>
              <a:gd name="connsiteY7" fmla="*/ 69074 h 756518"/>
              <a:gd name="connsiteX8" fmla="*/ 98676 w 266426"/>
              <a:gd name="connsiteY8" fmla="*/ 72363 h 756518"/>
              <a:gd name="connsiteX9" fmla="*/ 108544 w 266426"/>
              <a:gd name="connsiteY9" fmla="*/ 78941 h 756518"/>
              <a:gd name="connsiteX10" fmla="*/ 134857 w 266426"/>
              <a:gd name="connsiteY10" fmla="*/ 105255 h 756518"/>
              <a:gd name="connsiteX11" fmla="*/ 144725 w 266426"/>
              <a:gd name="connsiteY11" fmla="*/ 108544 h 756518"/>
              <a:gd name="connsiteX12" fmla="*/ 151303 w 266426"/>
              <a:gd name="connsiteY12" fmla="*/ 115123 h 756518"/>
              <a:gd name="connsiteX13" fmla="*/ 161171 w 266426"/>
              <a:gd name="connsiteY13" fmla="*/ 134858 h 756518"/>
              <a:gd name="connsiteX14" fmla="*/ 194063 w 266426"/>
              <a:gd name="connsiteY14" fmla="*/ 161171 h 756518"/>
              <a:gd name="connsiteX15" fmla="*/ 220377 w 266426"/>
              <a:gd name="connsiteY15" fmla="*/ 184196 h 756518"/>
              <a:gd name="connsiteX16" fmla="*/ 246690 w 266426"/>
              <a:gd name="connsiteY16" fmla="*/ 203931 h 756518"/>
              <a:gd name="connsiteX17" fmla="*/ 253269 w 266426"/>
              <a:gd name="connsiteY17" fmla="*/ 210510 h 756518"/>
              <a:gd name="connsiteX18" fmla="*/ 266426 w 266426"/>
              <a:gd name="connsiteY18" fmla="*/ 236823 h 756518"/>
              <a:gd name="connsiteX19" fmla="*/ 263136 w 266426"/>
              <a:gd name="connsiteY19" fmla="*/ 263137 h 756518"/>
              <a:gd name="connsiteX20" fmla="*/ 243401 w 266426"/>
              <a:gd name="connsiteY20" fmla="*/ 269715 h 756518"/>
              <a:gd name="connsiteX21" fmla="*/ 223666 w 266426"/>
              <a:gd name="connsiteY21" fmla="*/ 315764 h 756518"/>
              <a:gd name="connsiteX22" fmla="*/ 217087 w 266426"/>
              <a:gd name="connsiteY22" fmla="*/ 335500 h 756518"/>
              <a:gd name="connsiteX23" fmla="*/ 217087 w 266426"/>
              <a:gd name="connsiteY23" fmla="*/ 391416 h 756518"/>
              <a:gd name="connsiteX24" fmla="*/ 230244 w 266426"/>
              <a:gd name="connsiteY24" fmla="*/ 404573 h 756518"/>
              <a:gd name="connsiteX25" fmla="*/ 236823 w 266426"/>
              <a:gd name="connsiteY25" fmla="*/ 411151 h 756518"/>
              <a:gd name="connsiteX26" fmla="*/ 236823 w 266426"/>
              <a:gd name="connsiteY26" fmla="*/ 496671 h 756518"/>
              <a:gd name="connsiteX27" fmla="*/ 230244 w 266426"/>
              <a:gd name="connsiteY27" fmla="*/ 516406 h 756518"/>
              <a:gd name="connsiteX28" fmla="*/ 240112 w 266426"/>
              <a:gd name="connsiteY28" fmla="*/ 575612 h 756518"/>
              <a:gd name="connsiteX29" fmla="*/ 246690 w 266426"/>
              <a:gd name="connsiteY29" fmla="*/ 585479 h 756518"/>
              <a:gd name="connsiteX30" fmla="*/ 253269 w 266426"/>
              <a:gd name="connsiteY30" fmla="*/ 605215 h 756518"/>
              <a:gd name="connsiteX31" fmla="*/ 259847 w 266426"/>
              <a:gd name="connsiteY31" fmla="*/ 644685 h 756518"/>
              <a:gd name="connsiteX32" fmla="*/ 256558 w 266426"/>
              <a:gd name="connsiteY32" fmla="*/ 670999 h 756518"/>
              <a:gd name="connsiteX33" fmla="*/ 249979 w 266426"/>
              <a:gd name="connsiteY33" fmla="*/ 677577 h 756518"/>
              <a:gd name="connsiteX34" fmla="*/ 236823 w 266426"/>
              <a:gd name="connsiteY34" fmla="*/ 723626 h 756518"/>
              <a:gd name="connsiteX35" fmla="*/ 230244 w 266426"/>
              <a:gd name="connsiteY35" fmla="*/ 743361 h 756518"/>
              <a:gd name="connsiteX36" fmla="*/ 226955 w 266426"/>
              <a:gd name="connsiteY36" fmla="*/ 756518 h 7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6426" h="756518">
                <a:moveTo>
                  <a:pt x="0" y="0"/>
                </a:moveTo>
                <a:cubicBezTo>
                  <a:pt x="5482" y="2193"/>
                  <a:pt x="10918" y="4506"/>
                  <a:pt x="16446" y="6579"/>
                </a:cubicBezTo>
                <a:cubicBezTo>
                  <a:pt x="19692" y="7796"/>
                  <a:pt x="23492" y="7853"/>
                  <a:pt x="26313" y="9868"/>
                </a:cubicBezTo>
                <a:cubicBezTo>
                  <a:pt x="31360" y="13473"/>
                  <a:pt x="35084" y="18639"/>
                  <a:pt x="39470" y="23025"/>
                </a:cubicBezTo>
                <a:cubicBezTo>
                  <a:pt x="42265" y="25820"/>
                  <a:pt x="46336" y="27030"/>
                  <a:pt x="49338" y="29603"/>
                </a:cubicBezTo>
                <a:cubicBezTo>
                  <a:pt x="69205" y="46631"/>
                  <a:pt x="54231" y="40005"/>
                  <a:pt x="72362" y="46049"/>
                </a:cubicBezTo>
                <a:cubicBezTo>
                  <a:pt x="73458" y="49338"/>
                  <a:pt x="73636" y="53096"/>
                  <a:pt x="75651" y="55917"/>
                </a:cubicBezTo>
                <a:cubicBezTo>
                  <a:pt x="79256" y="60964"/>
                  <a:pt x="84422" y="64688"/>
                  <a:pt x="88808" y="69074"/>
                </a:cubicBezTo>
                <a:cubicBezTo>
                  <a:pt x="91260" y="71526"/>
                  <a:pt x="95575" y="70813"/>
                  <a:pt x="98676" y="72363"/>
                </a:cubicBezTo>
                <a:cubicBezTo>
                  <a:pt x="102212" y="74131"/>
                  <a:pt x="105569" y="76338"/>
                  <a:pt x="108544" y="78941"/>
                </a:cubicBezTo>
                <a:cubicBezTo>
                  <a:pt x="108560" y="78955"/>
                  <a:pt x="131340" y="101737"/>
                  <a:pt x="134857" y="105255"/>
                </a:cubicBezTo>
                <a:cubicBezTo>
                  <a:pt x="137309" y="107707"/>
                  <a:pt x="141436" y="107448"/>
                  <a:pt x="144725" y="108544"/>
                </a:cubicBezTo>
                <a:cubicBezTo>
                  <a:pt x="146918" y="110737"/>
                  <a:pt x="149708" y="112464"/>
                  <a:pt x="151303" y="115123"/>
                </a:cubicBezTo>
                <a:cubicBezTo>
                  <a:pt x="162311" y="133471"/>
                  <a:pt x="145292" y="116711"/>
                  <a:pt x="161171" y="134858"/>
                </a:cubicBezTo>
                <a:cubicBezTo>
                  <a:pt x="176621" y="152515"/>
                  <a:pt x="175518" y="150045"/>
                  <a:pt x="194063" y="161171"/>
                </a:cubicBezTo>
                <a:cubicBezTo>
                  <a:pt x="212699" y="189128"/>
                  <a:pt x="182005" y="145824"/>
                  <a:pt x="220377" y="184196"/>
                </a:cubicBezTo>
                <a:cubicBezTo>
                  <a:pt x="239274" y="203093"/>
                  <a:pt x="229468" y="198190"/>
                  <a:pt x="246690" y="203931"/>
                </a:cubicBezTo>
                <a:cubicBezTo>
                  <a:pt x="248883" y="206124"/>
                  <a:pt x="251882" y="207736"/>
                  <a:pt x="253269" y="210510"/>
                </a:cubicBezTo>
                <a:cubicBezTo>
                  <a:pt x="268386" y="240744"/>
                  <a:pt x="251563" y="221962"/>
                  <a:pt x="266426" y="236823"/>
                </a:cubicBezTo>
                <a:cubicBezTo>
                  <a:pt x="265329" y="245594"/>
                  <a:pt x="268205" y="255895"/>
                  <a:pt x="263136" y="263137"/>
                </a:cubicBezTo>
                <a:cubicBezTo>
                  <a:pt x="259159" y="268818"/>
                  <a:pt x="243401" y="269715"/>
                  <a:pt x="243401" y="269715"/>
                </a:cubicBezTo>
                <a:cubicBezTo>
                  <a:pt x="222338" y="290778"/>
                  <a:pt x="231460" y="276790"/>
                  <a:pt x="223666" y="315764"/>
                </a:cubicBezTo>
                <a:cubicBezTo>
                  <a:pt x="222306" y="322564"/>
                  <a:pt x="217087" y="335500"/>
                  <a:pt x="217087" y="335500"/>
                </a:cubicBezTo>
                <a:cubicBezTo>
                  <a:pt x="213713" y="355746"/>
                  <a:pt x="209734" y="369357"/>
                  <a:pt x="217087" y="391416"/>
                </a:cubicBezTo>
                <a:cubicBezTo>
                  <a:pt x="219048" y="397300"/>
                  <a:pt x="225858" y="400187"/>
                  <a:pt x="230244" y="404573"/>
                </a:cubicBezTo>
                <a:lnTo>
                  <a:pt x="236823" y="411151"/>
                </a:lnTo>
                <a:cubicBezTo>
                  <a:pt x="247596" y="443473"/>
                  <a:pt x="243884" y="428420"/>
                  <a:pt x="236823" y="496671"/>
                </a:cubicBezTo>
                <a:cubicBezTo>
                  <a:pt x="236109" y="503568"/>
                  <a:pt x="230244" y="516406"/>
                  <a:pt x="230244" y="516406"/>
                </a:cubicBezTo>
                <a:cubicBezTo>
                  <a:pt x="232488" y="541091"/>
                  <a:pt x="231371" y="553760"/>
                  <a:pt x="240112" y="575612"/>
                </a:cubicBezTo>
                <a:cubicBezTo>
                  <a:pt x="241580" y="579282"/>
                  <a:pt x="244497" y="582190"/>
                  <a:pt x="246690" y="585479"/>
                </a:cubicBezTo>
                <a:cubicBezTo>
                  <a:pt x="248883" y="592058"/>
                  <a:pt x="252503" y="598323"/>
                  <a:pt x="253269" y="605215"/>
                </a:cubicBezTo>
                <a:cubicBezTo>
                  <a:pt x="256941" y="638263"/>
                  <a:pt x="253419" y="625398"/>
                  <a:pt x="259847" y="644685"/>
                </a:cubicBezTo>
                <a:cubicBezTo>
                  <a:pt x="258751" y="653456"/>
                  <a:pt x="259098" y="662532"/>
                  <a:pt x="256558" y="670999"/>
                </a:cubicBezTo>
                <a:cubicBezTo>
                  <a:pt x="255667" y="673969"/>
                  <a:pt x="251366" y="674803"/>
                  <a:pt x="249979" y="677577"/>
                </a:cubicBezTo>
                <a:cubicBezTo>
                  <a:pt x="245261" y="687013"/>
                  <a:pt x="238930" y="715197"/>
                  <a:pt x="236823" y="723626"/>
                </a:cubicBezTo>
                <a:cubicBezTo>
                  <a:pt x="235141" y="730353"/>
                  <a:pt x="232437" y="736783"/>
                  <a:pt x="230244" y="743361"/>
                </a:cubicBezTo>
                <a:cubicBezTo>
                  <a:pt x="226608" y="754268"/>
                  <a:pt x="226955" y="749762"/>
                  <a:pt x="226955" y="75651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3038475" y="6015038"/>
            <a:ext cx="177800" cy="1619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3452813" y="5237163"/>
            <a:ext cx="177800" cy="1619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38" name="Овальная выноска 37"/>
          <p:cNvSpPr/>
          <p:nvPr/>
        </p:nvSpPr>
        <p:spPr>
          <a:xfrm>
            <a:off x="771525" y="5789613"/>
            <a:ext cx="1282700" cy="438150"/>
          </a:xfrm>
          <a:prstGeom prst="wedgeEllipseCallout">
            <a:avLst>
              <a:gd name="adj1" fmla="val 135658"/>
              <a:gd name="adj2" fmla="val 1650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ГРС «Руднев»</a:t>
            </a:r>
          </a:p>
        </p:txBody>
      </p:sp>
      <p:sp>
        <p:nvSpPr>
          <p:cNvPr id="43" name="Овальная выноска 42"/>
          <p:cNvSpPr/>
          <p:nvPr/>
        </p:nvSpPr>
        <p:spPr>
          <a:xfrm>
            <a:off x="642938" y="4529138"/>
            <a:ext cx="1270000" cy="438150"/>
          </a:xfrm>
          <a:prstGeom prst="wedgeEllipseCallout">
            <a:avLst>
              <a:gd name="adj1" fmla="val 177469"/>
              <a:gd name="adj2" fmla="val 12713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ГРС «Ужин»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3217863" y="6122988"/>
            <a:ext cx="98425" cy="53975"/>
          </a:xfrm>
          <a:custGeom>
            <a:avLst/>
            <a:gdLst>
              <a:gd name="connsiteX0" fmla="*/ 0 w 127000"/>
              <a:gd name="connsiteY0" fmla="*/ 0 h 76200"/>
              <a:gd name="connsiteX1" fmla="*/ 31750 w 127000"/>
              <a:gd name="connsiteY1" fmla="*/ 12700 h 76200"/>
              <a:gd name="connsiteX2" fmla="*/ 50800 w 127000"/>
              <a:gd name="connsiteY2" fmla="*/ 25400 h 76200"/>
              <a:gd name="connsiteX3" fmla="*/ 95250 w 127000"/>
              <a:gd name="connsiteY3" fmla="*/ 44450 h 76200"/>
              <a:gd name="connsiteX4" fmla="*/ 127000 w 127000"/>
              <a:gd name="connsiteY4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76200">
                <a:moveTo>
                  <a:pt x="0" y="0"/>
                </a:moveTo>
                <a:cubicBezTo>
                  <a:pt x="10583" y="4233"/>
                  <a:pt x="21555" y="7602"/>
                  <a:pt x="31750" y="12700"/>
                </a:cubicBezTo>
                <a:cubicBezTo>
                  <a:pt x="38576" y="16113"/>
                  <a:pt x="44174" y="21614"/>
                  <a:pt x="50800" y="25400"/>
                </a:cubicBezTo>
                <a:cubicBezTo>
                  <a:pt x="72771" y="37955"/>
                  <a:pt x="73878" y="37326"/>
                  <a:pt x="95250" y="44450"/>
                </a:cubicBezTo>
                <a:lnTo>
                  <a:pt x="127000" y="7620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894013" y="5538788"/>
            <a:ext cx="174625" cy="525462"/>
          </a:xfrm>
          <a:custGeom>
            <a:avLst/>
            <a:gdLst>
              <a:gd name="connsiteX0" fmla="*/ 171450 w 225558"/>
              <a:gd name="connsiteY0" fmla="*/ 736600 h 736600"/>
              <a:gd name="connsiteX1" fmla="*/ 146050 w 225558"/>
              <a:gd name="connsiteY1" fmla="*/ 704850 h 736600"/>
              <a:gd name="connsiteX2" fmla="*/ 120650 w 225558"/>
              <a:gd name="connsiteY2" fmla="*/ 660400 h 736600"/>
              <a:gd name="connsiteX3" fmla="*/ 107950 w 225558"/>
              <a:gd name="connsiteY3" fmla="*/ 622300 h 736600"/>
              <a:gd name="connsiteX4" fmla="*/ 95250 w 225558"/>
              <a:gd name="connsiteY4" fmla="*/ 596900 h 736600"/>
              <a:gd name="connsiteX5" fmla="*/ 88900 w 225558"/>
              <a:gd name="connsiteY5" fmla="*/ 577850 h 736600"/>
              <a:gd name="connsiteX6" fmla="*/ 127000 w 225558"/>
              <a:gd name="connsiteY6" fmla="*/ 558800 h 736600"/>
              <a:gd name="connsiteX7" fmla="*/ 165100 w 225558"/>
              <a:gd name="connsiteY7" fmla="*/ 539750 h 736600"/>
              <a:gd name="connsiteX8" fmla="*/ 184150 w 225558"/>
              <a:gd name="connsiteY8" fmla="*/ 501650 h 736600"/>
              <a:gd name="connsiteX9" fmla="*/ 190500 w 225558"/>
              <a:gd name="connsiteY9" fmla="*/ 482600 h 736600"/>
              <a:gd name="connsiteX10" fmla="*/ 215900 w 225558"/>
              <a:gd name="connsiteY10" fmla="*/ 444500 h 736600"/>
              <a:gd name="connsiteX11" fmla="*/ 215900 w 225558"/>
              <a:gd name="connsiteY11" fmla="*/ 311150 h 736600"/>
              <a:gd name="connsiteX12" fmla="*/ 177800 w 225558"/>
              <a:gd name="connsiteY12" fmla="*/ 285750 h 736600"/>
              <a:gd name="connsiteX13" fmla="*/ 158750 w 225558"/>
              <a:gd name="connsiteY13" fmla="*/ 273050 h 736600"/>
              <a:gd name="connsiteX14" fmla="*/ 120650 w 225558"/>
              <a:gd name="connsiteY14" fmla="*/ 254000 h 736600"/>
              <a:gd name="connsiteX15" fmla="*/ 57150 w 225558"/>
              <a:gd name="connsiteY15" fmla="*/ 247650 h 736600"/>
              <a:gd name="connsiteX16" fmla="*/ 38100 w 225558"/>
              <a:gd name="connsiteY16" fmla="*/ 241300 h 736600"/>
              <a:gd name="connsiteX17" fmla="*/ 12700 w 225558"/>
              <a:gd name="connsiteY17" fmla="*/ 234950 h 736600"/>
              <a:gd name="connsiteX18" fmla="*/ 0 w 225558"/>
              <a:gd name="connsiteY18" fmla="*/ 215900 h 736600"/>
              <a:gd name="connsiteX19" fmla="*/ 12700 w 225558"/>
              <a:gd name="connsiteY19" fmla="*/ 196850 h 736600"/>
              <a:gd name="connsiteX20" fmla="*/ 44450 w 225558"/>
              <a:gd name="connsiteY20" fmla="*/ 158750 h 736600"/>
              <a:gd name="connsiteX21" fmla="*/ 50800 w 225558"/>
              <a:gd name="connsiteY21" fmla="*/ 114300 h 736600"/>
              <a:gd name="connsiteX22" fmla="*/ 69850 w 225558"/>
              <a:gd name="connsiteY22" fmla="*/ 95250 h 736600"/>
              <a:gd name="connsiteX23" fmla="*/ 114300 w 225558"/>
              <a:gd name="connsiteY23" fmla="*/ 44450 h 736600"/>
              <a:gd name="connsiteX24" fmla="*/ 133350 w 225558"/>
              <a:gd name="connsiteY24" fmla="*/ 38100 h 736600"/>
              <a:gd name="connsiteX25" fmla="*/ 152400 w 225558"/>
              <a:gd name="connsiteY25" fmla="*/ 25400 h 736600"/>
              <a:gd name="connsiteX26" fmla="*/ 209550 w 225558"/>
              <a:gd name="connsiteY26" fmla="*/ 6350 h 736600"/>
              <a:gd name="connsiteX27" fmla="*/ 222250 w 225558"/>
              <a:gd name="connsiteY27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558" h="736600">
                <a:moveTo>
                  <a:pt x="171450" y="736600"/>
                </a:moveTo>
                <a:cubicBezTo>
                  <a:pt x="162983" y="726017"/>
                  <a:pt x="152111" y="716972"/>
                  <a:pt x="146050" y="704850"/>
                </a:cubicBezTo>
                <a:cubicBezTo>
                  <a:pt x="120548" y="653846"/>
                  <a:pt x="161164" y="687410"/>
                  <a:pt x="120650" y="660400"/>
                </a:cubicBezTo>
                <a:lnTo>
                  <a:pt x="107950" y="622300"/>
                </a:lnTo>
                <a:cubicBezTo>
                  <a:pt x="104957" y="613320"/>
                  <a:pt x="98979" y="605601"/>
                  <a:pt x="95250" y="596900"/>
                </a:cubicBezTo>
                <a:cubicBezTo>
                  <a:pt x="92613" y="590748"/>
                  <a:pt x="91017" y="584200"/>
                  <a:pt x="88900" y="577850"/>
                </a:cubicBezTo>
                <a:cubicBezTo>
                  <a:pt x="143495" y="541454"/>
                  <a:pt x="74420" y="585090"/>
                  <a:pt x="127000" y="558800"/>
                </a:cubicBezTo>
                <a:cubicBezTo>
                  <a:pt x="176239" y="534181"/>
                  <a:pt x="117217" y="555711"/>
                  <a:pt x="165100" y="539750"/>
                </a:cubicBezTo>
                <a:cubicBezTo>
                  <a:pt x="181061" y="491867"/>
                  <a:pt x="159531" y="550889"/>
                  <a:pt x="184150" y="501650"/>
                </a:cubicBezTo>
                <a:cubicBezTo>
                  <a:pt x="187143" y="495663"/>
                  <a:pt x="187249" y="488451"/>
                  <a:pt x="190500" y="482600"/>
                </a:cubicBezTo>
                <a:cubicBezTo>
                  <a:pt x="197913" y="469257"/>
                  <a:pt x="215900" y="444500"/>
                  <a:pt x="215900" y="444500"/>
                </a:cubicBezTo>
                <a:cubicBezTo>
                  <a:pt x="223370" y="399678"/>
                  <a:pt x="233266" y="358287"/>
                  <a:pt x="215900" y="311150"/>
                </a:cubicBezTo>
                <a:cubicBezTo>
                  <a:pt x="210623" y="296828"/>
                  <a:pt x="190500" y="294217"/>
                  <a:pt x="177800" y="285750"/>
                </a:cubicBezTo>
                <a:lnTo>
                  <a:pt x="158750" y="273050"/>
                </a:lnTo>
                <a:cubicBezTo>
                  <a:pt x="144622" y="263631"/>
                  <a:pt x="137739" y="256629"/>
                  <a:pt x="120650" y="254000"/>
                </a:cubicBezTo>
                <a:cubicBezTo>
                  <a:pt x="99625" y="250765"/>
                  <a:pt x="78317" y="249767"/>
                  <a:pt x="57150" y="247650"/>
                </a:cubicBezTo>
                <a:cubicBezTo>
                  <a:pt x="50800" y="245533"/>
                  <a:pt x="44536" y="243139"/>
                  <a:pt x="38100" y="241300"/>
                </a:cubicBezTo>
                <a:cubicBezTo>
                  <a:pt x="29709" y="238902"/>
                  <a:pt x="19962" y="239791"/>
                  <a:pt x="12700" y="234950"/>
                </a:cubicBezTo>
                <a:cubicBezTo>
                  <a:pt x="6350" y="230717"/>
                  <a:pt x="4233" y="222250"/>
                  <a:pt x="0" y="215900"/>
                </a:cubicBezTo>
                <a:cubicBezTo>
                  <a:pt x="4233" y="209550"/>
                  <a:pt x="7814" y="202713"/>
                  <a:pt x="12700" y="196850"/>
                </a:cubicBezTo>
                <a:cubicBezTo>
                  <a:pt x="53444" y="147957"/>
                  <a:pt x="12918" y="206048"/>
                  <a:pt x="44450" y="158750"/>
                </a:cubicBezTo>
                <a:cubicBezTo>
                  <a:pt x="46567" y="143933"/>
                  <a:pt x="45241" y="128197"/>
                  <a:pt x="50800" y="114300"/>
                </a:cubicBezTo>
                <a:cubicBezTo>
                  <a:pt x="54135" y="105962"/>
                  <a:pt x="64337" y="102339"/>
                  <a:pt x="69850" y="95250"/>
                </a:cubicBezTo>
                <a:cubicBezTo>
                  <a:pt x="94095" y="64077"/>
                  <a:pt x="85244" y="58978"/>
                  <a:pt x="114300" y="44450"/>
                </a:cubicBezTo>
                <a:cubicBezTo>
                  <a:pt x="120287" y="41457"/>
                  <a:pt x="127000" y="40217"/>
                  <a:pt x="133350" y="38100"/>
                </a:cubicBezTo>
                <a:cubicBezTo>
                  <a:pt x="139700" y="33867"/>
                  <a:pt x="145426" y="28500"/>
                  <a:pt x="152400" y="25400"/>
                </a:cubicBezTo>
                <a:lnTo>
                  <a:pt x="209550" y="6350"/>
                </a:lnTo>
                <a:cubicBezTo>
                  <a:pt x="214040" y="4853"/>
                  <a:pt x="218017" y="2117"/>
                  <a:pt x="22225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203575" y="5070475"/>
            <a:ext cx="274638" cy="177800"/>
          </a:xfrm>
          <a:custGeom>
            <a:avLst/>
            <a:gdLst>
              <a:gd name="connsiteX0" fmla="*/ 355600 w 355600"/>
              <a:gd name="connsiteY0" fmla="*/ 248106 h 248106"/>
              <a:gd name="connsiteX1" fmla="*/ 317500 w 355600"/>
              <a:gd name="connsiteY1" fmla="*/ 178256 h 248106"/>
              <a:gd name="connsiteX2" fmla="*/ 304800 w 355600"/>
              <a:gd name="connsiteY2" fmla="*/ 159206 h 248106"/>
              <a:gd name="connsiteX3" fmla="*/ 285750 w 355600"/>
              <a:gd name="connsiteY3" fmla="*/ 146506 h 248106"/>
              <a:gd name="connsiteX4" fmla="*/ 254000 w 355600"/>
              <a:gd name="connsiteY4" fmla="*/ 108406 h 248106"/>
              <a:gd name="connsiteX5" fmla="*/ 209550 w 355600"/>
              <a:gd name="connsiteY5" fmla="*/ 89356 h 248106"/>
              <a:gd name="connsiteX6" fmla="*/ 177800 w 355600"/>
              <a:gd name="connsiteY6" fmla="*/ 57606 h 248106"/>
              <a:gd name="connsiteX7" fmla="*/ 165100 w 355600"/>
              <a:gd name="connsiteY7" fmla="*/ 32206 h 248106"/>
              <a:gd name="connsiteX8" fmla="*/ 146050 w 355600"/>
              <a:gd name="connsiteY8" fmla="*/ 25856 h 248106"/>
              <a:gd name="connsiteX9" fmla="*/ 127000 w 355600"/>
              <a:gd name="connsiteY9" fmla="*/ 13156 h 248106"/>
              <a:gd name="connsiteX10" fmla="*/ 107950 w 355600"/>
              <a:gd name="connsiteY10" fmla="*/ 6806 h 248106"/>
              <a:gd name="connsiteX11" fmla="*/ 0 w 355600"/>
              <a:gd name="connsiteY11" fmla="*/ 456 h 24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600" h="248106">
                <a:moveTo>
                  <a:pt x="355600" y="248106"/>
                </a:moveTo>
                <a:cubicBezTo>
                  <a:pt x="337231" y="202184"/>
                  <a:pt x="349223" y="225840"/>
                  <a:pt x="317500" y="178256"/>
                </a:cubicBezTo>
                <a:cubicBezTo>
                  <a:pt x="313267" y="171906"/>
                  <a:pt x="311150" y="163439"/>
                  <a:pt x="304800" y="159206"/>
                </a:cubicBezTo>
                <a:lnTo>
                  <a:pt x="285750" y="146506"/>
                </a:lnTo>
                <a:cubicBezTo>
                  <a:pt x="275623" y="131316"/>
                  <a:pt x="269557" y="119518"/>
                  <a:pt x="254000" y="108406"/>
                </a:cubicBezTo>
                <a:cubicBezTo>
                  <a:pt x="240268" y="98598"/>
                  <a:pt x="225096" y="94538"/>
                  <a:pt x="209550" y="89356"/>
                </a:cubicBezTo>
                <a:cubicBezTo>
                  <a:pt x="188058" y="75028"/>
                  <a:pt x="190826" y="80401"/>
                  <a:pt x="177800" y="57606"/>
                </a:cubicBezTo>
                <a:cubicBezTo>
                  <a:pt x="173104" y="49387"/>
                  <a:pt x="171793" y="38899"/>
                  <a:pt x="165100" y="32206"/>
                </a:cubicBezTo>
                <a:cubicBezTo>
                  <a:pt x="160367" y="27473"/>
                  <a:pt x="152400" y="27973"/>
                  <a:pt x="146050" y="25856"/>
                </a:cubicBezTo>
                <a:cubicBezTo>
                  <a:pt x="139700" y="21623"/>
                  <a:pt x="133826" y="16569"/>
                  <a:pt x="127000" y="13156"/>
                </a:cubicBezTo>
                <a:cubicBezTo>
                  <a:pt x="121013" y="10163"/>
                  <a:pt x="114514" y="8119"/>
                  <a:pt x="107950" y="6806"/>
                </a:cubicBezTo>
                <a:cubicBezTo>
                  <a:pt x="61233" y="-2537"/>
                  <a:pt x="52040" y="456"/>
                  <a:pt x="0" y="45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02000" y="4916488"/>
            <a:ext cx="79375" cy="163512"/>
          </a:xfrm>
          <a:custGeom>
            <a:avLst/>
            <a:gdLst>
              <a:gd name="connsiteX0" fmla="*/ 38100 w 101600"/>
              <a:gd name="connsiteY0" fmla="*/ 228600 h 228600"/>
              <a:gd name="connsiteX1" fmla="*/ 19050 w 101600"/>
              <a:gd name="connsiteY1" fmla="*/ 177800 h 228600"/>
              <a:gd name="connsiteX2" fmla="*/ 12700 w 101600"/>
              <a:gd name="connsiteY2" fmla="*/ 152400 h 228600"/>
              <a:gd name="connsiteX3" fmla="*/ 0 w 101600"/>
              <a:gd name="connsiteY3" fmla="*/ 133350 h 228600"/>
              <a:gd name="connsiteX4" fmla="*/ 6350 w 101600"/>
              <a:gd name="connsiteY4" fmla="*/ 44450 h 228600"/>
              <a:gd name="connsiteX5" fmla="*/ 31750 w 101600"/>
              <a:gd name="connsiteY5" fmla="*/ 38100 h 228600"/>
              <a:gd name="connsiteX6" fmla="*/ 69850 w 101600"/>
              <a:gd name="connsiteY6" fmla="*/ 25400 h 228600"/>
              <a:gd name="connsiteX7" fmla="*/ 101600 w 101600"/>
              <a:gd name="connsiteY7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" h="228600">
                <a:moveTo>
                  <a:pt x="38100" y="228600"/>
                </a:moveTo>
                <a:cubicBezTo>
                  <a:pt x="31390" y="211825"/>
                  <a:pt x="24027" y="195220"/>
                  <a:pt x="19050" y="177800"/>
                </a:cubicBezTo>
                <a:cubicBezTo>
                  <a:pt x="16652" y="169409"/>
                  <a:pt x="16138" y="160422"/>
                  <a:pt x="12700" y="152400"/>
                </a:cubicBezTo>
                <a:cubicBezTo>
                  <a:pt x="9694" y="145385"/>
                  <a:pt x="4233" y="139700"/>
                  <a:pt x="0" y="133350"/>
                </a:cubicBezTo>
                <a:cubicBezTo>
                  <a:pt x="2117" y="103717"/>
                  <a:pt x="-3045" y="72634"/>
                  <a:pt x="6350" y="44450"/>
                </a:cubicBezTo>
                <a:cubicBezTo>
                  <a:pt x="9110" y="36171"/>
                  <a:pt x="23391" y="40608"/>
                  <a:pt x="31750" y="38100"/>
                </a:cubicBezTo>
                <a:cubicBezTo>
                  <a:pt x="44572" y="34253"/>
                  <a:pt x="69850" y="25400"/>
                  <a:pt x="69850" y="25400"/>
                </a:cubicBezTo>
                <a:cubicBezTo>
                  <a:pt x="93881" y="9379"/>
                  <a:pt x="83504" y="18096"/>
                  <a:pt x="101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pic>
        <p:nvPicPr>
          <p:cNvPr id="412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950" y="5435600"/>
            <a:ext cx="2730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388" y="4738688"/>
            <a:ext cx="2730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4938713"/>
            <a:ext cx="2746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Овальная выноска 34"/>
          <p:cNvSpPr/>
          <p:nvPr/>
        </p:nvSpPr>
        <p:spPr>
          <a:xfrm>
            <a:off x="771525" y="4008438"/>
            <a:ext cx="1270000" cy="438150"/>
          </a:xfrm>
          <a:prstGeom prst="wedgeEllipseCallout">
            <a:avLst>
              <a:gd name="adj1" fmla="val 134883"/>
              <a:gd name="adj2" fmla="val 18222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«В»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5643563" y="3384550"/>
            <a:ext cx="1270000" cy="749300"/>
          </a:xfrm>
          <a:prstGeom prst="wedgeEllipseCallout">
            <a:avLst>
              <a:gd name="adj1" fmla="val -217456"/>
              <a:gd name="adj2" fmla="val 145677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отдыха «Валдай», посёлок Рощино</a:t>
            </a:r>
          </a:p>
        </p:txBody>
      </p:sp>
      <p:sp>
        <p:nvSpPr>
          <p:cNvPr id="41" name="Овальная выноска 40"/>
          <p:cNvSpPr/>
          <p:nvPr/>
        </p:nvSpPr>
        <p:spPr>
          <a:xfrm>
            <a:off x="804863" y="5202238"/>
            <a:ext cx="1270000" cy="438150"/>
          </a:xfrm>
          <a:prstGeom prst="wedgeEllipseCallout">
            <a:avLst>
              <a:gd name="adj1" fmla="val 122724"/>
              <a:gd name="adj2" fmla="val 2422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Иверский монастырь</a:t>
            </a:r>
          </a:p>
        </p:txBody>
      </p:sp>
      <p:sp>
        <p:nvSpPr>
          <p:cNvPr id="49" name="Овальная выноска 48"/>
          <p:cNvSpPr/>
          <p:nvPr/>
        </p:nvSpPr>
        <p:spPr>
          <a:xfrm>
            <a:off x="7516813" y="5189538"/>
            <a:ext cx="2228850" cy="749300"/>
          </a:xfrm>
          <a:prstGeom prst="wedgeEllipseCallout">
            <a:avLst>
              <a:gd name="adj1" fmla="val -52161"/>
              <a:gd name="adj2" fmla="val -94542"/>
            </a:avLst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Газоотвод подземный «Боровичи - 2» от магистрали «Торжок - Валдай»</a:t>
            </a:r>
          </a:p>
        </p:txBody>
      </p:sp>
      <p:sp>
        <p:nvSpPr>
          <p:cNvPr id="51" name="Овальная выноска 50"/>
          <p:cNvSpPr/>
          <p:nvPr/>
        </p:nvSpPr>
        <p:spPr>
          <a:xfrm>
            <a:off x="6088063" y="5957888"/>
            <a:ext cx="2097087" cy="749300"/>
          </a:xfrm>
          <a:prstGeom prst="wedgeEllipseCallout">
            <a:avLst>
              <a:gd name="adj1" fmla="val -103085"/>
              <a:gd name="adj2" fmla="val -2838"/>
            </a:avLst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Магистральный газопровод подземный «Торжок - Валдай»</a:t>
            </a:r>
          </a:p>
        </p:txBody>
      </p:sp>
      <p:sp>
        <p:nvSpPr>
          <p:cNvPr id="52" name="Овальная выноска 51"/>
          <p:cNvSpPr/>
          <p:nvPr/>
        </p:nvSpPr>
        <p:spPr>
          <a:xfrm>
            <a:off x="7035800" y="2347913"/>
            <a:ext cx="2597150" cy="1235075"/>
          </a:xfrm>
          <a:prstGeom prst="wedgeEllipseCallout">
            <a:avLst>
              <a:gd name="adj1" fmla="val -44343"/>
              <a:gd name="adj2" fmla="val 153382"/>
            </a:avLst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Газоотвод подземный «Боровичи - 1» от магистрали «Серпухов –Ленинград» (по территории поселения не проходит)</a:t>
            </a:r>
          </a:p>
          <a:p>
            <a:pPr algn="ctr" defTabSz="956153">
              <a:defRPr/>
            </a:pP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17863" y="5946775"/>
            <a:ext cx="561975" cy="471488"/>
          </a:xfrm>
          <a:custGeom>
            <a:avLst/>
            <a:gdLst>
              <a:gd name="connsiteX0" fmla="*/ 16144 w 726841"/>
              <a:gd name="connsiteY0" fmla="*/ 660903 h 660903"/>
              <a:gd name="connsiteX1" fmla="*/ 38777 w 726841"/>
              <a:gd name="connsiteY1" fmla="*/ 642796 h 660903"/>
              <a:gd name="connsiteX2" fmla="*/ 56884 w 726841"/>
              <a:gd name="connsiteY2" fmla="*/ 624689 h 660903"/>
              <a:gd name="connsiteX3" fmla="*/ 65938 w 726841"/>
              <a:gd name="connsiteY3" fmla="*/ 615636 h 660903"/>
              <a:gd name="connsiteX4" fmla="*/ 84045 w 726841"/>
              <a:gd name="connsiteY4" fmla="*/ 588476 h 660903"/>
              <a:gd name="connsiteX5" fmla="*/ 88571 w 726841"/>
              <a:gd name="connsiteY5" fmla="*/ 574895 h 660903"/>
              <a:gd name="connsiteX6" fmla="*/ 84045 w 726841"/>
              <a:gd name="connsiteY6" fmla="*/ 556789 h 660903"/>
              <a:gd name="connsiteX7" fmla="*/ 56884 w 726841"/>
              <a:gd name="connsiteY7" fmla="*/ 543208 h 660903"/>
              <a:gd name="connsiteX8" fmla="*/ 38777 w 726841"/>
              <a:gd name="connsiteY8" fmla="*/ 534155 h 660903"/>
              <a:gd name="connsiteX9" fmla="*/ 20670 w 726841"/>
              <a:gd name="connsiteY9" fmla="*/ 516048 h 660903"/>
              <a:gd name="connsiteX10" fmla="*/ 11617 w 726841"/>
              <a:gd name="connsiteY10" fmla="*/ 506994 h 660903"/>
              <a:gd name="connsiteX11" fmla="*/ 7090 w 726841"/>
              <a:gd name="connsiteY11" fmla="*/ 425513 h 660903"/>
              <a:gd name="connsiteX12" fmla="*/ 25197 w 726841"/>
              <a:gd name="connsiteY12" fmla="*/ 407406 h 660903"/>
              <a:gd name="connsiteX13" fmla="*/ 52357 w 726841"/>
              <a:gd name="connsiteY13" fmla="*/ 398353 h 660903"/>
              <a:gd name="connsiteX14" fmla="*/ 61411 w 726841"/>
              <a:gd name="connsiteY14" fmla="*/ 389299 h 660903"/>
              <a:gd name="connsiteX15" fmla="*/ 74991 w 726841"/>
              <a:gd name="connsiteY15" fmla="*/ 357612 h 660903"/>
              <a:gd name="connsiteX16" fmla="*/ 88571 w 726841"/>
              <a:gd name="connsiteY16" fmla="*/ 353086 h 660903"/>
              <a:gd name="connsiteX17" fmla="*/ 111205 w 726841"/>
              <a:gd name="connsiteY17" fmla="*/ 339505 h 660903"/>
              <a:gd name="connsiteX18" fmla="*/ 138365 w 726841"/>
              <a:gd name="connsiteY18" fmla="*/ 325925 h 660903"/>
              <a:gd name="connsiteX19" fmla="*/ 147419 w 726841"/>
              <a:gd name="connsiteY19" fmla="*/ 316872 h 660903"/>
              <a:gd name="connsiteX20" fmla="*/ 160999 w 726841"/>
              <a:gd name="connsiteY20" fmla="*/ 312345 h 660903"/>
              <a:gd name="connsiteX21" fmla="*/ 201740 w 726841"/>
              <a:gd name="connsiteY21" fmla="*/ 303291 h 660903"/>
              <a:gd name="connsiteX22" fmla="*/ 219846 w 726841"/>
              <a:gd name="connsiteY22" fmla="*/ 298765 h 660903"/>
              <a:gd name="connsiteX23" fmla="*/ 233427 w 726841"/>
              <a:gd name="connsiteY23" fmla="*/ 289711 h 660903"/>
              <a:gd name="connsiteX24" fmla="*/ 247007 w 726841"/>
              <a:gd name="connsiteY24" fmla="*/ 285185 h 660903"/>
              <a:gd name="connsiteX25" fmla="*/ 265114 w 726841"/>
              <a:gd name="connsiteY25" fmla="*/ 267078 h 660903"/>
              <a:gd name="connsiteX26" fmla="*/ 301328 w 726841"/>
              <a:gd name="connsiteY26" fmla="*/ 230864 h 660903"/>
              <a:gd name="connsiteX27" fmla="*/ 319435 w 726841"/>
              <a:gd name="connsiteY27" fmla="*/ 212757 h 660903"/>
              <a:gd name="connsiteX28" fmla="*/ 351122 w 726841"/>
              <a:gd name="connsiteY28" fmla="*/ 190123 h 660903"/>
              <a:gd name="connsiteX29" fmla="*/ 364702 w 726841"/>
              <a:gd name="connsiteY29" fmla="*/ 181070 h 660903"/>
              <a:gd name="connsiteX30" fmla="*/ 382809 w 726841"/>
              <a:gd name="connsiteY30" fmla="*/ 162963 h 660903"/>
              <a:gd name="connsiteX31" fmla="*/ 414496 w 726841"/>
              <a:gd name="connsiteY31" fmla="*/ 144856 h 660903"/>
              <a:gd name="connsiteX32" fmla="*/ 423549 w 726841"/>
              <a:gd name="connsiteY32" fmla="*/ 131276 h 660903"/>
              <a:gd name="connsiteX33" fmla="*/ 473344 w 726841"/>
              <a:gd name="connsiteY33" fmla="*/ 117695 h 660903"/>
              <a:gd name="connsiteX34" fmla="*/ 486924 w 726841"/>
              <a:gd name="connsiteY34" fmla="*/ 108642 h 660903"/>
              <a:gd name="connsiteX35" fmla="*/ 514084 w 726841"/>
              <a:gd name="connsiteY35" fmla="*/ 86008 h 660903"/>
              <a:gd name="connsiteX36" fmla="*/ 541245 w 726841"/>
              <a:gd name="connsiteY36" fmla="*/ 76955 h 660903"/>
              <a:gd name="connsiteX37" fmla="*/ 563878 w 726841"/>
              <a:gd name="connsiteY37" fmla="*/ 58848 h 660903"/>
              <a:gd name="connsiteX38" fmla="*/ 572932 w 726841"/>
              <a:gd name="connsiteY38" fmla="*/ 49794 h 660903"/>
              <a:gd name="connsiteX39" fmla="*/ 604619 w 726841"/>
              <a:gd name="connsiteY39" fmla="*/ 40741 h 660903"/>
              <a:gd name="connsiteX40" fmla="*/ 631779 w 726841"/>
              <a:gd name="connsiteY40" fmla="*/ 31688 h 660903"/>
              <a:gd name="connsiteX41" fmla="*/ 645359 w 726841"/>
              <a:gd name="connsiteY41" fmla="*/ 22634 h 660903"/>
              <a:gd name="connsiteX42" fmla="*/ 686100 w 726841"/>
              <a:gd name="connsiteY42" fmla="*/ 13581 h 660903"/>
              <a:gd name="connsiteX43" fmla="*/ 699680 w 726841"/>
              <a:gd name="connsiteY43" fmla="*/ 9054 h 660903"/>
              <a:gd name="connsiteX44" fmla="*/ 726841 w 726841"/>
              <a:gd name="connsiteY44" fmla="*/ 0 h 66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26841" h="660903">
                <a:moveTo>
                  <a:pt x="16144" y="660903"/>
                </a:moveTo>
                <a:cubicBezTo>
                  <a:pt x="23688" y="654867"/>
                  <a:pt x="31556" y="649215"/>
                  <a:pt x="38777" y="642796"/>
                </a:cubicBezTo>
                <a:cubicBezTo>
                  <a:pt x="45157" y="637125"/>
                  <a:pt x="50848" y="630725"/>
                  <a:pt x="56884" y="624689"/>
                </a:cubicBezTo>
                <a:lnTo>
                  <a:pt x="65938" y="615636"/>
                </a:lnTo>
                <a:cubicBezTo>
                  <a:pt x="73632" y="607943"/>
                  <a:pt x="84045" y="588476"/>
                  <a:pt x="84045" y="588476"/>
                </a:cubicBezTo>
                <a:cubicBezTo>
                  <a:pt x="85554" y="583949"/>
                  <a:pt x="88571" y="579667"/>
                  <a:pt x="88571" y="574895"/>
                </a:cubicBezTo>
                <a:cubicBezTo>
                  <a:pt x="88571" y="568674"/>
                  <a:pt x="87496" y="561965"/>
                  <a:pt x="84045" y="556789"/>
                </a:cubicBezTo>
                <a:cubicBezTo>
                  <a:pt x="78246" y="548090"/>
                  <a:pt x="65319" y="546823"/>
                  <a:pt x="56884" y="543208"/>
                </a:cubicBezTo>
                <a:cubicBezTo>
                  <a:pt x="50682" y="540550"/>
                  <a:pt x="44813" y="537173"/>
                  <a:pt x="38777" y="534155"/>
                </a:cubicBezTo>
                <a:lnTo>
                  <a:pt x="20670" y="516048"/>
                </a:lnTo>
                <a:lnTo>
                  <a:pt x="11617" y="506994"/>
                </a:lnTo>
                <a:cubicBezTo>
                  <a:pt x="782" y="474492"/>
                  <a:pt x="-5780" y="466695"/>
                  <a:pt x="7090" y="425513"/>
                </a:cubicBezTo>
                <a:cubicBezTo>
                  <a:pt x="9636" y="417366"/>
                  <a:pt x="17099" y="410105"/>
                  <a:pt x="25197" y="407406"/>
                </a:cubicBezTo>
                <a:lnTo>
                  <a:pt x="52357" y="398353"/>
                </a:lnTo>
                <a:cubicBezTo>
                  <a:pt x="55375" y="395335"/>
                  <a:pt x="59215" y="392959"/>
                  <a:pt x="61411" y="389299"/>
                </a:cubicBezTo>
                <a:cubicBezTo>
                  <a:pt x="69526" y="375774"/>
                  <a:pt x="61748" y="370855"/>
                  <a:pt x="74991" y="357612"/>
                </a:cubicBezTo>
                <a:cubicBezTo>
                  <a:pt x="78365" y="354238"/>
                  <a:pt x="84044" y="354595"/>
                  <a:pt x="88571" y="353086"/>
                </a:cubicBezTo>
                <a:cubicBezTo>
                  <a:pt x="106255" y="335402"/>
                  <a:pt x="87700" y="351257"/>
                  <a:pt x="111205" y="339505"/>
                </a:cubicBezTo>
                <a:cubicBezTo>
                  <a:pt x="146305" y="321955"/>
                  <a:pt x="104231" y="337304"/>
                  <a:pt x="138365" y="325925"/>
                </a:cubicBezTo>
                <a:cubicBezTo>
                  <a:pt x="141383" y="322907"/>
                  <a:pt x="143759" y="319068"/>
                  <a:pt x="147419" y="316872"/>
                </a:cubicBezTo>
                <a:cubicBezTo>
                  <a:pt x="151511" y="314417"/>
                  <a:pt x="156370" y="313502"/>
                  <a:pt x="160999" y="312345"/>
                </a:cubicBezTo>
                <a:cubicBezTo>
                  <a:pt x="174495" y="308971"/>
                  <a:pt x="188185" y="306419"/>
                  <a:pt x="201740" y="303291"/>
                </a:cubicBezTo>
                <a:cubicBezTo>
                  <a:pt x="207802" y="301892"/>
                  <a:pt x="213811" y="300274"/>
                  <a:pt x="219846" y="298765"/>
                </a:cubicBezTo>
                <a:cubicBezTo>
                  <a:pt x="224373" y="295747"/>
                  <a:pt x="228561" y="292144"/>
                  <a:pt x="233427" y="289711"/>
                </a:cubicBezTo>
                <a:cubicBezTo>
                  <a:pt x="237695" y="287577"/>
                  <a:pt x="243124" y="287958"/>
                  <a:pt x="247007" y="285185"/>
                </a:cubicBezTo>
                <a:cubicBezTo>
                  <a:pt x="253953" y="280224"/>
                  <a:pt x="259078" y="273114"/>
                  <a:pt x="265114" y="267078"/>
                </a:cubicBezTo>
                <a:lnTo>
                  <a:pt x="301328" y="230864"/>
                </a:lnTo>
                <a:lnTo>
                  <a:pt x="319435" y="212757"/>
                </a:lnTo>
                <a:cubicBezTo>
                  <a:pt x="351458" y="191407"/>
                  <a:pt x="311792" y="218215"/>
                  <a:pt x="351122" y="190123"/>
                </a:cubicBezTo>
                <a:cubicBezTo>
                  <a:pt x="355549" y="186961"/>
                  <a:pt x="360571" y="184610"/>
                  <a:pt x="364702" y="181070"/>
                </a:cubicBezTo>
                <a:cubicBezTo>
                  <a:pt x="371183" y="175515"/>
                  <a:pt x="376773" y="168999"/>
                  <a:pt x="382809" y="162963"/>
                </a:cubicBezTo>
                <a:cubicBezTo>
                  <a:pt x="389210" y="156562"/>
                  <a:pt x="407391" y="148408"/>
                  <a:pt x="414496" y="144856"/>
                </a:cubicBezTo>
                <a:cubicBezTo>
                  <a:pt x="417514" y="140329"/>
                  <a:pt x="420150" y="135524"/>
                  <a:pt x="423549" y="131276"/>
                </a:cubicBezTo>
                <a:cubicBezTo>
                  <a:pt x="438156" y="113017"/>
                  <a:pt x="441514" y="121232"/>
                  <a:pt x="473344" y="117695"/>
                </a:cubicBezTo>
                <a:cubicBezTo>
                  <a:pt x="477871" y="114677"/>
                  <a:pt x="482745" y="112125"/>
                  <a:pt x="486924" y="108642"/>
                </a:cubicBezTo>
                <a:cubicBezTo>
                  <a:pt x="499105" y="98491"/>
                  <a:pt x="499636" y="92429"/>
                  <a:pt x="514084" y="86008"/>
                </a:cubicBezTo>
                <a:cubicBezTo>
                  <a:pt x="522805" y="82132"/>
                  <a:pt x="541245" y="76955"/>
                  <a:pt x="541245" y="76955"/>
                </a:cubicBezTo>
                <a:cubicBezTo>
                  <a:pt x="563100" y="55098"/>
                  <a:pt x="535332" y="81685"/>
                  <a:pt x="563878" y="58848"/>
                </a:cubicBezTo>
                <a:cubicBezTo>
                  <a:pt x="567211" y="56182"/>
                  <a:pt x="569272" y="51990"/>
                  <a:pt x="572932" y="49794"/>
                </a:cubicBezTo>
                <a:cubicBezTo>
                  <a:pt x="577999" y="46754"/>
                  <a:pt x="600679" y="41923"/>
                  <a:pt x="604619" y="40741"/>
                </a:cubicBezTo>
                <a:cubicBezTo>
                  <a:pt x="613760" y="37999"/>
                  <a:pt x="631779" y="31688"/>
                  <a:pt x="631779" y="31688"/>
                </a:cubicBezTo>
                <a:cubicBezTo>
                  <a:pt x="636306" y="28670"/>
                  <a:pt x="640358" y="24777"/>
                  <a:pt x="645359" y="22634"/>
                </a:cubicBezTo>
                <a:cubicBezTo>
                  <a:pt x="651870" y="19843"/>
                  <a:pt x="680937" y="14872"/>
                  <a:pt x="686100" y="13581"/>
                </a:cubicBezTo>
                <a:cubicBezTo>
                  <a:pt x="690729" y="12424"/>
                  <a:pt x="695092" y="10365"/>
                  <a:pt x="699680" y="9054"/>
                </a:cubicBezTo>
                <a:cubicBezTo>
                  <a:pt x="724625" y="1927"/>
                  <a:pt x="710289" y="8276"/>
                  <a:pt x="72684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744913" y="5467350"/>
            <a:ext cx="1042987" cy="495300"/>
          </a:xfrm>
          <a:custGeom>
            <a:avLst/>
            <a:gdLst>
              <a:gd name="connsiteX0" fmla="*/ 0 w 1348967"/>
              <a:gd name="connsiteY0" fmla="*/ 692590 h 692590"/>
              <a:gd name="connsiteX1" fmla="*/ 40741 w 1348967"/>
              <a:gd name="connsiteY1" fmla="*/ 683537 h 692590"/>
              <a:gd name="connsiteX2" fmla="*/ 67901 w 1348967"/>
              <a:gd name="connsiteY2" fmla="*/ 674483 h 692590"/>
              <a:gd name="connsiteX3" fmla="*/ 95062 w 1348967"/>
              <a:gd name="connsiteY3" fmla="*/ 665430 h 692590"/>
              <a:gd name="connsiteX4" fmla="*/ 131275 w 1348967"/>
              <a:gd name="connsiteY4" fmla="*/ 660903 h 692590"/>
              <a:gd name="connsiteX5" fmla="*/ 158436 w 1348967"/>
              <a:gd name="connsiteY5" fmla="*/ 647323 h 692590"/>
              <a:gd name="connsiteX6" fmla="*/ 185596 w 1348967"/>
              <a:gd name="connsiteY6" fmla="*/ 638269 h 692590"/>
              <a:gd name="connsiteX7" fmla="*/ 208230 w 1348967"/>
              <a:gd name="connsiteY7" fmla="*/ 620162 h 692590"/>
              <a:gd name="connsiteX8" fmla="*/ 235390 w 1348967"/>
              <a:gd name="connsiteY8" fmla="*/ 611109 h 692590"/>
              <a:gd name="connsiteX9" fmla="*/ 248971 w 1348967"/>
              <a:gd name="connsiteY9" fmla="*/ 606582 h 692590"/>
              <a:gd name="connsiteX10" fmla="*/ 267077 w 1348967"/>
              <a:gd name="connsiteY10" fmla="*/ 597529 h 692590"/>
              <a:gd name="connsiteX11" fmla="*/ 357612 w 1348967"/>
              <a:gd name="connsiteY11" fmla="*/ 588475 h 692590"/>
              <a:gd name="connsiteX12" fmla="*/ 366666 w 1348967"/>
              <a:gd name="connsiteY12" fmla="*/ 579422 h 692590"/>
              <a:gd name="connsiteX13" fmla="*/ 371192 w 1348967"/>
              <a:gd name="connsiteY13" fmla="*/ 556788 h 692590"/>
              <a:gd name="connsiteX14" fmla="*/ 384773 w 1348967"/>
              <a:gd name="connsiteY14" fmla="*/ 552261 h 692590"/>
              <a:gd name="connsiteX15" fmla="*/ 389299 w 1348967"/>
              <a:gd name="connsiteY15" fmla="*/ 538681 h 692590"/>
              <a:gd name="connsiteX16" fmla="*/ 393826 w 1348967"/>
              <a:gd name="connsiteY16" fmla="*/ 520574 h 692590"/>
              <a:gd name="connsiteX17" fmla="*/ 420986 w 1348967"/>
              <a:gd name="connsiteY17" fmla="*/ 506994 h 692590"/>
              <a:gd name="connsiteX18" fmla="*/ 452673 w 1348967"/>
              <a:gd name="connsiteY18" fmla="*/ 493414 h 692590"/>
              <a:gd name="connsiteX19" fmla="*/ 461727 w 1348967"/>
              <a:gd name="connsiteY19" fmla="*/ 484360 h 692590"/>
              <a:gd name="connsiteX20" fmla="*/ 475307 w 1348967"/>
              <a:gd name="connsiteY20" fmla="*/ 479834 h 692590"/>
              <a:gd name="connsiteX21" fmla="*/ 484361 w 1348967"/>
              <a:gd name="connsiteY21" fmla="*/ 470780 h 692590"/>
              <a:gd name="connsiteX22" fmla="*/ 493414 w 1348967"/>
              <a:gd name="connsiteY22" fmla="*/ 457200 h 692590"/>
              <a:gd name="connsiteX23" fmla="*/ 506994 w 1348967"/>
              <a:gd name="connsiteY23" fmla="*/ 452673 h 692590"/>
              <a:gd name="connsiteX24" fmla="*/ 516048 w 1348967"/>
              <a:gd name="connsiteY24" fmla="*/ 443620 h 692590"/>
              <a:gd name="connsiteX25" fmla="*/ 547735 w 1348967"/>
              <a:gd name="connsiteY25" fmla="*/ 434566 h 692590"/>
              <a:gd name="connsiteX26" fmla="*/ 583949 w 1348967"/>
              <a:gd name="connsiteY26" fmla="*/ 416459 h 692590"/>
              <a:gd name="connsiteX27" fmla="*/ 615636 w 1348967"/>
              <a:gd name="connsiteY27" fmla="*/ 402879 h 692590"/>
              <a:gd name="connsiteX28" fmla="*/ 624689 w 1348967"/>
              <a:gd name="connsiteY28" fmla="*/ 384772 h 692590"/>
              <a:gd name="connsiteX29" fmla="*/ 633743 w 1348967"/>
              <a:gd name="connsiteY29" fmla="*/ 357612 h 692590"/>
              <a:gd name="connsiteX30" fmla="*/ 638270 w 1348967"/>
              <a:gd name="connsiteY30" fmla="*/ 316871 h 692590"/>
              <a:gd name="connsiteX31" fmla="*/ 651850 w 1348967"/>
              <a:gd name="connsiteY31" fmla="*/ 312345 h 692590"/>
              <a:gd name="connsiteX32" fmla="*/ 669957 w 1348967"/>
              <a:gd name="connsiteY32" fmla="*/ 307818 h 692590"/>
              <a:gd name="connsiteX33" fmla="*/ 697117 w 1348967"/>
              <a:gd name="connsiteY33" fmla="*/ 298764 h 692590"/>
              <a:gd name="connsiteX34" fmla="*/ 724277 w 1348967"/>
              <a:gd name="connsiteY34" fmla="*/ 285184 h 692590"/>
              <a:gd name="connsiteX35" fmla="*/ 783125 w 1348967"/>
              <a:gd name="connsiteY35" fmla="*/ 280657 h 692590"/>
              <a:gd name="connsiteX36" fmla="*/ 823866 w 1348967"/>
              <a:gd name="connsiteY36" fmla="*/ 267077 h 692590"/>
              <a:gd name="connsiteX37" fmla="*/ 837446 w 1348967"/>
              <a:gd name="connsiteY37" fmla="*/ 262550 h 692590"/>
              <a:gd name="connsiteX38" fmla="*/ 860079 w 1348967"/>
              <a:gd name="connsiteY38" fmla="*/ 244444 h 692590"/>
              <a:gd name="connsiteX39" fmla="*/ 887240 w 1348967"/>
              <a:gd name="connsiteY39" fmla="*/ 230863 h 692590"/>
              <a:gd name="connsiteX40" fmla="*/ 914400 w 1348967"/>
              <a:gd name="connsiteY40" fmla="*/ 217283 h 692590"/>
              <a:gd name="connsiteX41" fmla="*/ 927980 w 1348967"/>
              <a:gd name="connsiteY41" fmla="*/ 208230 h 692590"/>
              <a:gd name="connsiteX42" fmla="*/ 937034 w 1348967"/>
              <a:gd name="connsiteY42" fmla="*/ 199176 h 692590"/>
              <a:gd name="connsiteX43" fmla="*/ 950614 w 1348967"/>
              <a:gd name="connsiteY43" fmla="*/ 194649 h 692590"/>
              <a:gd name="connsiteX44" fmla="*/ 959668 w 1348967"/>
              <a:gd name="connsiteY44" fmla="*/ 185596 h 692590"/>
              <a:gd name="connsiteX45" fmla="*/ 1000408 w 1348967"/>
              <a:gd name="connsiteY45" fmla="*/ 158436 h 692590"/>
              <a:gd name="connsiteX46" fmla="*/ 1013988 w 1348967"/>
              <a:gd name="connsiteY46" fmla="*/ 153909 h 692590"/>
              <a:gd name="connsiteX47" fmla="*/ 1027569 w 1348967"/>
              <a:gd name="connsiteY47" fmla="*/ 144855 h 692590"/>
              <a:gd name="connsiteX48" fmla="*/ 1054729 w 1348967"/>
              <a:gd name="connsiteY48" fmla="*/ 140329 h 692590"/>
              <a:gd name="connsiteX49" fmla="*/ 1176951 w 1348967"/>
              <a:gd name="connsiteY49" fmla="*/ 117695 h 692590"/>
              <a:gd name="connsiteX50" fmla="*/ 1190531 w 1348967"/>
              <a:gd name="connsiteY50" fmla="*/ 113168 h 692590"/>
              <a:gd name="connsiteX51" fmla="*/ 1217691 w 1348967"/>
              <a:gd name="connsiteY51" fmla="*/ 99588 h 692590"/>
              <a:gd name="connsiteX52" fmla="*/ 1258432 w 1348967"/>
              <a:gd name="connsiteY52" fmla="*/ 76954 h 692590"/>
              <a:gd name="connsiteX53" fmla="*/ 1281066 w 1348967"/>
              <a:gd name="connsiteY53" fmla="*/ 49794 h 692590"/>
              <a:gd name="connsiteX54" fmla="*/ 1294646 w 1348967"/>
              <a:gd name="connsiteY54" fmla="*/ 45267 h 692590"/>
              <a:gd name="connsiteX55" fmla="*/ 1321806 w 1348967"/>
              <a:gd name="connsiteY55" fmla="*/ 13580 h 692590"/>
              <a:gd name="connsiteX56" fmla="*/ 1339913 w 1348967"/>
              <a:gd name="connsiteY56" fmla="*/ 9053 h 692590"/>
              <a:gd name="connsiteX57" fmla="*/ 1348967 w 1348967"/>
              <a:gd name="connsiteY57" fmla="*/ 0 h 69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48967" h="692590">
                <a:moveTo>
                  <a:pt x="0" y="692590"/>
                </a:moveTo>
                <a:cubicBezTo>
                  <a:pt x="12908" y="690008"/>
                  <a:pt x="27967" y="687369"/>
                  <a:pt x="40741" y="683537"/>
                </a:cubicBezTo>
                <a:cubicBezTo>
                  <a:pt x="49882" y="680795"/>
                  <a:pt x="58848" y="677501"/>
                  <a:pt x="67901" y="674483"/>
                </a:cubicBezTo>
                <a:cubicBezTo>
                  <a:pt x="67909" y="674480"/>
                  <a:pt x="95053" y="665431"/>
                  <a:pt x="95062" y="665430"/>
                </a:cubicBezTo>
                <a:lnTo>
                  <a:pt x="131275" y="660903"/>
                </a:lnTo>
                <a:cubicBezTo>
                  <a:pt x="180799" y="644395"/>
                  <a:pt x="105792" y="670721"/>
                  <a:pt x="158436" y="647323"/>
                </a:cubicBezTo>
                <a:cubicBezTo>
                  <a:pt x="167157" y="643447"/>
                  <a:pt x="176543" y="641287"/>
                  <a:pt x="185596" y="638269"/>
                </a:cubicBezTo>
                <a:cubicBezTo>
                  <a:pt x="217804" y="627532"/>
                  <a:pt x="183501" y="632527"/>
                  <a:pt x="208230" y="620162"/>
                </a:cubicBezTo>
                <a:cubicBezTo>
                  <a:pt x="216766" y="615894"/>
                  <a:pt x="226337" y="614127"/>
                  <a:pt x="235390" y="611109"/>
                </a:cubicBezTo>
                <a:lnTo>
                  <a:pt x="248971" y="606582"/>
                </a:lnTo>
                <a:cubicBezTo>
                  <a:pt x="255372" y="604448"/>
                  <a:pt x="260614" y="599468"/>
                  <a:pt x="267077" y="597529"/>
                </a:cubicBezTo>
                <a:cubicBezTo>
                  <a:pt x="287099" y="591522"/>
                  <a:pt x="349757" y="589036"/>
                  <a:pt x="357612" y="588475"/>
                </a:cubicBezTo>
                <a:cubicBezTo>
                  <a:pt x="360630" y="585457"/>
                  <a:pt x="364985" y="583345"/>
                  <a:pt x="366666" y="579422"/>
                </a:cubicBezTo>
                <a:cubicBezTo>
                  <a:pt x="369697" y="572350"/>
                  <a:pt x="366924" y="563190"/>
                  <a:pt x="371192" y="556788"/>
                </a:cubicBezTo>
                <a:cubicBezTo>
                  <a:pt x="373839" y="552818"/>
                  <a:pt x="380246" y="553770"/>
                  <a:pt x="384773" y="552261"/>
                </a:cubicBezTo>
                <a:cubicBezTo>
                  <a:pt x="386282" y="547734"/>
                  <a:pt x="387988" y="543269"/>
                  <a:pt x="389299" y="538681"/>
                </a:cubicBezTo>
                <a:cubicBezTo>
                  <a:pt x="391008" y="532699"/>
                  <a:pt x="390375" y="525751"/>
                  <a:pt x="393826" y="520574"/>
                </a:cubicBezTo>
                <a:cubicBezTo>
                  <a:pt x="398840" y="513053"/>
                  <a:pt x="413240" y="509576"/>
                  <a:pt x="420986" y="506994"/>
                </a:cubicBezTo>
                <a:cubicBezTo>
                  <a:pt x="441433" y="486549"/>
                  <a:pt x="415125" y="509507"/>
                  <a:pt x="452673" y="493414"/>
                </a:cubicBezTo>
                <a:cubicBezTo>
                  <a:pt x="456596" y="491733"/>
                  <a:pt x="458067" y="486556"/>
                  <a:pt x="461727" y="484360"/>
                </a:cubicBezTo>
                <a:cubicBezTo>
                  <a:pt x="465819" y="481905"/>
                  <a:pt x="470780" y="481343"/>
                  <a:pt x="475307" y="479834"/>
                </a:cubicBezTo>
                <a:cubicBezTo>
                  <a:pt x="478325" y="476816"/>
                  <a:pt x="481695" y="474113"/>
                  <a:pt x="484361" y="470780"/>
                </a:cubicBezTo>
                <a:cubicBezTo>
                  <a:pt x="487760" y="466532"/>
                  <a:pt x="489166" y="460599"/>
                  <a:pt x="493414" y="457200"/>
                </a:cubicBezTo>
                <a:cubicBezTo>
                  <a:pt x="497140" y="454219"/>
                  <a:pt x="502467" y="454182"/>
                  <a:pt x="506994" y="452673"/>
                </a:cubicBezTo>
                <a:cubicBezTo>
                  <a:pt x="510012" y="449655"/>
                  <a:pt x="512388" y="445816"/>
                  <a:pt x="516048" y="443620"/>
                </a:cubicBezTo>
                <a:cubicBezTo>
                  <a:pt x="520688" y="440836"/>
                  <a:pt x="544351" y="435412"/>
                  <a:pt x="547735" y="434566"/>
                </a:cubicBezTo>
                <a:cubicBezTo>
                  <a:pt x="579197" y="413592"/>
                  <a:pt x="539653" y="438607"/>
                  <a:pt x="583949" y="416459"/>
                </a:cubicBezTo>
                <a:cubicBezTo>
                  <a:pt x="615209" y="400829"/>
                  <a:pt x="577953" y="412300"/>
                  <a:pt x="615636" y="402879"/>
                </a:cubicBezTo>
                <a:cubicBezTo>
                  <a:pt x="618654" y="396843"/>
                  <a:pt x="622183" y="391037"/>
                  <a:pt x="624689" y="384772"/>
                </a:cubicBezTo>
                <a:cubicBezTo>
                  <a:pt x="628233" y="375911"/>
                  <a:pt x="633743" y="357612"/>
                  <a:pt x="633743" y="357612"/>
                </a:cubicBezTo>
                <a:cubicBezTo>
                  <a:pt x="635252" y="344032"/>
                  <a:pt x="633195" y="329558"/>
                  <a:pt x="638270" y="316871"/>
                </a:cubicBezTo>
                <a:cubicBezTo>
                  <a:pt x="640042" y="312441"/>
                  <a:pt x="647262" y="313656"/>
                  <a:pt x="651850" y="312345"/>
                </a:cubicBezTo>
                <a:cubicBezTo>
                  <a:pt x="657832" y="310636"/>
                  <a:pt x="663998" y="309606"/>
                  <a:pt x="669957" y="307818"/>
                </a:cubicBezTo>
                <a:cubicBezTo>
                  <a:pt x="679098" y="305076"/>
                  <a:pt x="688064" y="301782"/>
                  <a:pt x="697117" y="298764"/>
                </a:cubicBezTo>
                <a:cubicBezTo>
                  <a:pt x="721373" y="290678"/>
                  <a:pt x="699654" y="288262"/>
                  <a:pt x="724277" y="285184"/>
                </a:cubicBezTo>
                <a:cubicBezTo>
                  <a:pt x="743799" y="282744"/>
                  <a:pt x="763509" y="282166"/>
                  <a:pt x="783125" y="280657"/>
                </a:cubicBezTo>
                <a:lnTo>
                  <a:pt x="823866" y="267077"/>
                </a:lnTo>
                <a:lnTo>
                  <a:pt x="837446" y="262550"/>
                </a:lnTo>
                <a:cubicBezTo>
                  <a:pt x="855477" y="235502"/>
                  <a:pt x="835785" y="259020"/>
                  <a:pt x="860079" y="244444"/>
                </a:cubicBezTo>
                <a:cubicBezTo>
                  <a:pt x="888909" y="227146"/>
                  <a:pt x="842578" y="242029"/>
                  <a:pt x="887240" y="230863"/>
                </a:cubicBezTo>
                <a:cubicBezTo>
                  <a:pt x="926158" y="204919"/>
                  <a:pt x="876918" y="236024"/>
                  <a:pt x="914400" y="217283"/>
                </a:cubicBezTo>
                <a:cubicBezTo>
                  <a:pt x="919266" y="214850"/>
                  <a:pt x="923732" y="211629"/>
                  <a:pt x="927980" y="208230"/>
                </a:cubicBezTo>
                <a:cubicBezTo>
                  <a:pt x="931313" y="205564"/>
                  <a:pt x="933374" y="201372"/>
                  <a:pt x="937034" y="199176"/>
                </a:cubicBezTo>
                <a:cubicBezTo>
                  <a:pt x="941126" y="196721"/>
                  <a:pt x="946087" y="196158"/>
                  <a:pt x="950614" y="194649"/>
                </a:cubicBezTo>
                <a:cubicBezTo>
                  <a:pt x="953632" y="191631"/>
                  <a:pt x="956254" y="188157"/>
                  <a:pt x="959668" y="185596"/>
                </a:cubicBezTo>
                <a:cubicBezTo>
                  <a:pt x="959682" y="185586"/>
                  <a:pt x="993611" y="162967"/>
                  <a:pt x="1000408" y="158436"/>
                </a:cubicBezTo>
                <a:cubicBezTo>
                  <a:pt x="1004378" y="155789"/>
                  <a:pt x="1009720" y="156043"/>
                  <a:pt x="1013988" y="153909"/>
                </a:cubicBezTo>
                <a:cubicBezTo>
                  <a:pt x="1018854" y="151476"/>
                  <a:pt x="1022407" y="146575"/>
                  <a:pt x="1027569" y="144855"/>
                </a:cubicBezTo>
                <a:cubicBezTo>
                  <a:pt x="1036276" y="141953"/>
                  <a:pt x="1045676" y="141838"/>
                  <a:pt x="1054729" y="140329"/>
                </a:cubicBezTo>
                <a:cubicBezTo>
                  <a:pt x="1130570" y="115049"/>
                  <a:pt x="1090006" y="123492"/>
                  <a:pt x="1176951" y="117695"/>
                </a:cubicBezTo>
                <a:cubicBezTo>
                  <a:pt x="1181478" y="116186"/>
                  <a:pt x="1186263" y="115302"/>
                  <a:pt x="1190531" y="113168"/>
                </a:cubicBezTo>
                <a:cubicBezTo>
                  <a:pt x="1225631" y="95618"/>
                  <a:pt x="1183557" y="110967"/>
                  <a:pt x="1217691" y="99588"/>
                </a:cubicBezTo>
                <a:cubicBezTo>
                  <a:pt x="1241239" y="76040"/>
                  <a:pt x="1227428" y="83155"/>
                  <a:pt x="1258432" y="76954"/>
                </a:cubicBezTo>
                <a:cubicBezTo>
                  <a:pt x="1260702" y="73927"/>
                  <a:pt x="1274523" y="53720"/>
                  <a:pt x="1281066" y="49794"/>
                </a:cubicBezTo>
                <a:cubicBezTo>
                  <a:pt x="1285158" y="47339"/>
                  <a:pt x="1290119" y="46776"/>
                  <a:pt x="1294646" y="45267"/>
                </a:cubicBezTo>
                <a:cubicBezTo>
                  <a:pt x="1308434" y="24585"/>
                  <a:pt x="1299852" y="35534"/>
                  <a:pt x="1321806" y="13580"/>
                </a:cubicBezTo>
                <a:cubicBezTo>
                  <a:pt x="1326205" y="9181"/>
                  <a:pt x="1333877" y="10562"/>
                  <a:pt x="1339913" y="9053"/>
                </a:cubicBezTo>
                <a:lnTo>
                  <a:pt x="1348967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911475" y="4184650"/>
            <a:ext cx="868363" cy="190500"/>
          </a:xfrm>
          <a:prstGeom prst="wedgeRectCallout">
            <a:avLst>
              <a:gd name="adj1" fmla="val -394"/>
              <a:gd name="adj2" fmla="val 2466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Рощино</a:t>
            </a:r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5845175" y="5272088"/>
            <a:ext cx="866775" cy="187325"/>
          </a:xfrm>
          <a:prstGeom prst="wedgeRectCallout">
            <a:avLst>
              <a:gd name="adj1" fmla="val 61023"/>
              <a:gd name="adj2" fmla="val -1802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Едно</a:t>
            </a:r>
          </a:p>
        </p:txBody>
      </p:sp>
      <p:sp>
        <p:nvSpPr>
          <p:cNvPr id="57" name="Прямоугольная выноска 56"/>
          <p:cNvSpPr/>
          <p:nvPr/>
        </p:nvSpPr>
        <p:spPr>
          <a:xfrm>
            <a:off x="8334375" y="4791075"/>
            <a:ext cx="868363" cy="187325"/>
          </a:xfrm>
          <a:prstGeom prst="wedgeRectCallout">
            <a:avLst>
              <a:gd name="adj1" fmla="val -104168"/>
              <a:gd name="adj2" fmla="val -949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Плотично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663416">
            <a:off x="7886700" y="4087813"/>
            <a:ext cx="1136650" cy="346075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Боровичи</a:t>
            </a:r>
          </a:p>
        </p:txBody>
      </p:sp>
      <p:graphicFrame>
        <p:nvGraphicFramePr>
          <p:cNvPr id="58" name="Group 469"/>
          <p:cNvGraphicFramePr>
            <a:graphicFrameLocks noGrp="1"/>
          </p:cNvGraphicFramePr>
          <p:nvPr/>
        </p:nvGraphicFramePr>
        <p:xfrm>
          <a:off x="5845175" y="1665288"/>
          <a:ext cx="3678238" cy="630237"/>
        </p:xfrm>
        <a:graphic>
          <a:graphicData uri="http://schemas.openxmlformats.org/drawingml/2006/table">
            <a:tbl>
              <a:tblPr/>
              <a:tblGrid>
                <a:gridCol w="351049"/>
                <a:gridCol w="404372"/>
                <a:gridCol w="403262"/>
                <a:gridCol w="351049"/>
                <a:gridCol w="355493"/>
                <a:gridCol w="1813014"/>
              </a:tblGrid>
              <a:tr h="205535">
                <a:tc gridSpan="5"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Статистика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2288"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15">
                <a:tc>
                  <a:txBody>
                    <a:bodyPr/>
                    <a:lstStyle/>
                    <a:p>
                      <a:pPr marL="0" marR="0" lvl="0" indent="0" algn="just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2006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Вероятность ЧС низкая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Объект 14"/>
          <p:cNvGraphicFramePr>
            <a:graphicFrameLocks noChangeAspect="1"/>
          </p:cNvGraphicFramePr>
          <p:nvPr/>
        </p:nvGraphicFramePr>
        <p:xfrm>
          <a:off x="384175" y="1665288"/>
          <a:ext cx="5360988" cy="1690687"/>
        </p:xfrm>
        <a:graphic>
          <a:graphicData uri="http://schemas.openxmlformats.org/presentationml/2006/ole">
            <p:oleObj spid="_x0000_s4098" name="Worksheet" r:id="rId6" imgW="10353655" imgH="29621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1963" y="342900"/>
            <a:ext cx="8948737" cy="1338263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газоснабжения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ПОСЕЛЕНИИ     (часть   4.2.5.)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/>
        </p:blipFill>
        <p:spPr>
          <a:xfrm>
            <a:off x="416496" y="1916832"/>
            <a:ext cx="8928992" cy="453650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1963" y="342900"/>
            <a:ext cx="8948737" cy="1338263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defTabSz="957341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газоснабжения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 РОЩИНСКОМ СЕЛЬСКОМ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ПОСЕЛЕНИИ     (часть   4.2.5.)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/>
        </p:blipFill>
        <p:spPr>
          <a:xfrm>
            <a:off x="416496" y="1916832"/>
            <a:ext cx="9217024" cy="475252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Группа 36"/>
          <p:cNvGrpSpPr>
            <a:grpSpLocks/>
          </p:cNvGrpSpPr>
          <p:nvPr/>
        </p:nvGrpSpPr>
        <p:grpSpPr bwMode="auto">
          <a:xfrm>
            <a:off x="0" y="1128713"/>
            <a:ext cx="9906000" cy="5878512"/>
            <a:chOff x="0" y="1285875"/>
            <a:chExt cx="12801600" cy="8315325"/>
          </a:xfrm>
        </p:grpSpPr>
        <p:pic>
          <p:nvPicPr>
            <p:cNvPr id="5197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олилиния 38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ЖКХ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ТЕПЛОСНАБЖЕНИЯ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в РОЩИНСКОМ СЕЛЬСКОМ ПОСЕЛЕНИИ         (ЧАСТЬ    4.2.6.)</a:t>
            </a:r>
          </a:p>
        </p:txBody>
      </p:sp>
      <p:graphicFrame>
        <p:nvGraphicFramePr>
          <p:cNvPr id="126" name="Group 206"/>
          <p:cNvGraphicFramePr>
            <a:graphicFrameLocks noGrp="1"/>
          </p:cNvGraphicFramePr>
          <p:nvPr/>
        </p:nvGraphicFramePr>
        <p:xfrm>
          <a:off x="7683500" y="1035050"/>
          <a:ext cx="2166938" cy="2300288"/>
        </p:xfrm>
        <a:graphic>
          <a:graphicData uri="http://schemas.openxmlformats.org/drawingml/2006/table">
            <a:tbl>
              <a:tblPr/>
              <a:tblGrid>
                <a:gridCol w="1523245"/>
                <a:gridCol w="643693"/>
              </a:tblGrid>
              <a:tr h="401883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сельского поселения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88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объекта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89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Котельные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0188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Тепловые пункты (шт.)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89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Водозаборы (шт.)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89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Очистные сооружения 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89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Водонапорные башни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1892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Коптаж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19483" marR="19483" marT="17986" marB="179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484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34849" name="Прямоугольник 14"/>
          <p:cNvSpPr>
            <a:spLocks noChangeArrowheads="1"/>
          </p:cNvSpPr>
          <p:nvPr/>
        </p:nvSpPr>
        <p:spPr bwMode="auto">
          <a:xfrm>
            <a:off x="1857375" y="5367338"/>
            <a:ext cx="828675" cy="1555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800"/>
              <a:t>г. Валдай</a:t>
            </a:r>
          </a:p>
        </p:txBody>
      </p:sp>
      <p:sp>
        <p:nvSpPr>
          <p:cNvPr id="34850" name="Прямоугольник 5"/>
          <p:cNvSpPr>
            <a:spLocks noChangeArrowheads="1"/>
          </p:cNvSpPr>
          <p:nvPr/>
        </p:nvSpPr>
        <p:spPr bwMode="auto">
          <a:xfrm>
            <a:off x="3400425" y="4789488"/>
            <a:ext cx="884238" cy="2047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000"/>
              <a:t>п. Рощино</a:t>
            </a:r>
          </a:p>
        </p:txBody>
      </p:sp>
      <p:graphicFrame>
        <p:nvGraphicFramePr>
          <p:cNvPr id="32" name="Group 361"/>
          <p:cNvGraphicFramePr>
            <a:graphicFrameLocks noGrp="1"/>
          </p:cNvGraphicFramePr>
          <p:nvPr/>
        </p:nvGraphicFramePr>
        <p:xfrm>
          <a:off x="0" y="1030288"/>
          <a:ext cx="4414838" cy="1312862"/>
        </p:xfrm>
        <a:graphic>
          <a:graphicData uri="http://schemas.openxmlformats.org/drawingml/2006/table">
            <a:tbl>
              <a:tblPr/>
              <a:tblGrid>
                <a:gridCol w="470474"/>
                <a:gridCol w="465560"/>
                <a:gridCol w="471702"/>
                <a:gridCol w="465561"/>
                <a:gridCol w="468017"/>
                <a:gridCol w="2073524"/>
              </a:tblGrid>
              <a:tr h="247936">
                <a:tc gridSpan="5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риска возникновения ЧС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7851"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075"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Возникновение аварий на системах водоснабжения возможно в результате  террористического акта</a:t>
                      </a:r>
                    </a:p>
                  </a:txBody>
                  <a:tcPr marL="70249" marR="70249" marT="32445" marB="324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387475" y="5367338"/>
          <a:ext cx="8450263" cy="1571625"/>
        </p:xfrm>
        <a:graphic>
          <a:graphicData uri="http://schemas.openxmlformats.org/presentationml/2006/ole">
            <p:oleObj spid="_x0000_s5122" name="Worksheet" r:id="rId4" imgW="10353655" imgH="3286170" progId="Excel.Sheet.8">
              <p:embed/>
            </p:oleObj>
          </a:graphicData>
        </a:graphic>
      </p:graphicFrame>
      <p:grpSp>
        <p:nvGrpSpPr>
          <p:cNvPr id="5181" name="Group 200"/>
          <p:cNvGrpSpPr>
            <a:grpSpLocks/>
          </p:cNvGrpSpPr>
          <p:nvPr/>
        </p:nvGrpSpPr>
        <p:grpSpPr bwMode="auto">
          <a:xfrm>
            <a:off x="2995613" y="4586288"/>
            <a:ext cx="128587" cy="98425"/>
            <a:chOff x="476" y="3248"/>
            <a:chExt cx="408" cy="409"/>
          </a:xfrm>
        </p:grpSpPr>
        <p:sp>
          <p:nvSpPr>
            <p:cNvPr id="5195" name="Rectangle 201"/>
            <p:cNvSpPr>
              <a:spLocks noChangeArrowheads="1"/>
            </p:cNvSpPr>
            <p:nvPr/>
          </p:nvSpPr>
          <p:spPr bwMode="auto">
            <a:xfrm>
              <a:off x="476" y="3475"/>
              <a:ext cx="363" cy="18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10364" tIns="55177" rIns="110364" bIns="55177" anchor="ctr"/>
            <a:lstStyle/>
            <a:p>
              <a:pPr defTabSz="825500"/>
              <a:endParaRPr lang="ru-RU"/>
            </a:p>
          </p:txBody>
        </p:sp>
        <p:sp>
          <p:nvSpPr>
            <p:cNvPr id="5196" name="AutoShape 202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110364" tIns="55177" rIns="110364" bIns="55177" anchor="ctr"/>
            <a:lstStyle/>
            <a:p>
              <a:endParaRPr lang="ru-RU"/>
            </a:p>
          </p:txBody>
        </p:sp>
      </p:grpSp>
      <p:sp>
        <p:nvSpPr>
          <p:cNvPr id="25" name="Овальная выноска 24"/>
          <p:cNvSpPr/>
          <p:nvPr/>
        </p:nvSpPr>
        <p:spPr>
          <a:xfrm>
            <a:off x="192088" y="2400300"/>
            <a:ext cx="2881312" cy="1238250"/>
          </a:xfrm>
          <a:prstGeom prst="wedgeEllipseCallout">
            <a:avLst>
              <a:gd name="adj1" fmla="val 50710"/>
              <a:gd name="adj2" fmla="val 13294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Котельная ФГБУ УДП РФ «Дом отдыха «Валдай» в посёлке Рощино (Газ, печное топливо). Отопление 400 квартир, школа, детсад, дом культуры и т.д.</a:t>
            </a:r>
          </a:p>
        </p:txBody>
      </p:sp>
      <p:sp>
        <p:nvSpPr>
          <p:cNvPr id="26" name="Овальная выноска 25"/>
          <p:cNvSpPr/>
          <p:nvPr/>
        </p:nvSpPr>
        <p:spPr>
          <a:xfrm>
            <a:off x="5529263" y="2940050"/>
            <a:ext cx="2284412" cy="1084263"/>
          </a:xfrm>
          <a:prstGeom prst="wedgeEllipseCallout">
            <a:avLst>
              <a:gd name="adj1" fmla="val -78976"/>
              <a:gd name="adj2" fmla="val 11042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Котельная № 17 В деревне Шуя (Электричество) Комитета культуры Валдайского района.  Отопление сельского дома культуры и библиотеки</a:t>
            </a:r>
          </a:p>
        </p:txBody>
      </p:sp>
      <p:sp>
        <p:nvSpPr>
          <p:cNvPr id="28" name="Овальная выноска 27"/>
          <p:cNvSpPr/>
          <p:nvPr/>
        </p:nvSpPr>
        <p:spPr>
          <a:xfrm>
            <a:off x="6648450" y="4081463"/>
            <a:ext cx="2276475" cy="1082675"/>
          </a:xfrm>
          <a:prstGeom prst="wedgeEllipseCallout">
            <a:avLst>
              <a:gd name="adj1" fmla="val -136252"/>
              <a:gd name="adj2" fmla="val 2253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Котельная № 16 В деревне Шуя (Уголь, дрова)  ООО ТК «Новгородская»  Отопление многоквартирных домов № 37 (18 квартир) и 39 (18 квартир)</a:t>
            </a:r>
          </a:p>
        </p:txBody>
      </p:sp>
      <p:sp>
        <p:nvSpPr>
          <p:cNvPr id="24" name="Овальная выноска 23"/>
          <p:cNvSpPr/>
          <p:nvPr/>
        </p:nvSpPr>
        <p:spPr>
          <a:xfrm>
            <a:off x="3400425" y="2400300"/>
            <a:ext cx="2278063" cy="1082675"/>
          </a:xfrm>
          <a:prstGeom prst="wedgeEllipseCallout">
            <a:avLst>
              <a:gd name="adj1" fmla="val -47939"/>
              <a:gd name="adj2" fmla="val 13084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Котельная № 31в деревне Долгие Бороды (Уголь, дрова) в/ч 45813. Отопление объектов МО и двух домов</a:t>
            </a:r>
          </a:p>
        </p:txBody>
      </p:sp>
      <p:grpSp>
        <p:nvGrpSpPr>
          <p:cNvPr id="5186" name="Group 200"/>
          <p:cNvGrpSpPr>
            <a:grpSpLocks/>
          </p:cNvGrpSpPr>
          <p:nvPr/>
        </p:nvGrpSpPr>
        <p:grpSpPr bwMode="auto">
          <a:xfrm>
            <a:off x="3335338" y="4354513"/>
            <a:ext cx="130175" cy="100012"/>
            <a:chOff x="476" y="3248"/>
            <a:chExt cx="408" cy="409"/>
          </a:xfrm>
        </p:grpSpPr>
        <p:sp>
          <p:nvSpPr>
            <p:cNvPr id="5193" name="Rectangle 201"/>
            <p:cNvSpPr>
              <a:spLocks noChangeArrowheads="1"/>
            </p:cNvSpPr>
            <p:nvPr/>
          </p:nvSpPr>
          <p:spPr bwMode="auto">
            <a:xfrm>
              <a:off x="476" y="3475"/>
              <a:ext cx="363" cy="18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10364" tIns="55177" rIns="110364" bIns="55177" anchor="ctr"/>
            <a:lstStyle/>
            <a:p>
              <a:pPr defTabSz="825500"/>
              <a:endParaRPr lang="ru-RU"/>
            </a:p>
          </p:txBody>
        </p:sp>
        <p:sp>
          <p:nvSpPr>
            <p:cNvPr id="5194" name="AutoShape 202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110364" tIns="55177" rIns="110364" bIns="55177" anchor="ctr"/>
            <a:lstStyle/>
            <a:p>
              <a:endParaRPr lang="ru-RU"/>
            </a:p>
          </p:txBody>
        </p:sp>
      </p:grpSp>
      <p:grpSp>
        <p:nvGrpSpPr>
          <p:cNvPr id="5187" name="Group 200"/>
          <p:cNvGrpSpPr>
            <a:grpSpLocks/>
          </p:cNvGrpSpPr>
          <p:nvPr/>
        </p:nvGrpSpPr>
        <p:grpSpPr bwMode="auto">
          <a:xfrm>
            <a:off x="4619625" y="4792663"/>
            <a:ext cx="128588" cy="100012"/>
            <a:chOff x="476" y="3248"/>
            <a:chExt cx="408" cy="409"/>
          </a:xfrm>
        </p:grpSpPr>
        <p:sp>
          <p:nvSpPr>
            <p:cNvPr id="5191" name="Rectangle 201"/>
            <p:cNvSpPr>
              <a:spLocks noChangeArrowheads="1"/>
            </p:cNvSpPr>
            <p:nvPr/>
          </p:nvSpPr>
          <p:spPr bwMode="auto">
            <a:xfrm>
              <a:off x="476" y="3475"/>
              <a:ext cx="363" cy="18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10364" tIns="55177" rIns="110364" bIns="55177" anchor="ctr"/>
            <a:lstStyle/>
            <a:p>
              <a:pPr defTabSz="825500"/>
              <a:endParaRPr lang="ru-RU"/>
            </a:p>
          </p:txBody>
        </p:sp>
        <p:sp>
          <p:nvSpPr>
            <p:cNvPr id="5192" name="AutoShape 202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110364" tIns="55177" rIns="110364" bIns="55177" anchor="ctr"/>
            <a:lstStyle/>
            <a:p>
              <a:endParaRPr lang="ru-RU"/>
            </a:p>
          </p:txBody>
        </p:sp>
      </p:grpSp>
      <p:grpSp>
        <p:nvGrpSpPr>
          <p:cNvPr id="5188" name="Group 200"/>
          <p:cNvGrpSpPr>
            <a:grpSpLocks/>
          </p:cNvGrpSpPr>
          <p:nvPr/>
        </p:nvGrpSpPr>
        <p:grpSpPr bwMode="auto">
          <a:xfrm>
            <a:off x="4748213" y="4645025"/>
            <a:ext cx="130175" cy="100013"/>
            <a:chOff x="476" y="3248"/>
            <a:chExt cx="408" cy="409"/>
          </a:xfrm>
        </p:grpSpPr>
        <p:sp>
          <p:nvSpPr>
            <p:cNvPr id="5189" name="Rectangle 201"/>
            <p:cNvSpPr>
              <a:spLocks noChangeArrowheads="1"/>
            </p:cNvSpPr>
            <p:nvPr/>
          </p:nvSpPr>
          <p:spPr bwMode="auto">
            <a:xfrm>
              <a:off x="476" y="3475"/>
              <a:ext cx="363" cy="182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10364" tIns="55177" rIns="110364" bIns="55177" anchor="ctr"/>
            <a:lstStyle/>
            <a:p>
              <a:pPr defTabSz="825500"/>
              <a:endParaRPr lang="ru-RU"/>
            </a:p>
          </p:txBody>
        </p:sp>
        <p:sp>
          <p:nvSpPr>
            <p:cNvPr id="5190" name="AutoShape 202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110364" tIns="55177" rIns="110364" bIns="55177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СИСТЕМАХ ЖКХ     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ТЕПЛОСНАБЖЕНИЯ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   в РОЩИНСКОМ СЕЛЬСКОМ ПОСЕЛЕНИИ        (ЧАСТЬ    4.2.6.)</a:t>
            </a:r>
          </a:p>
        </p:txBody>
      </p:sp>
      <p:sp>
        <p:nvSpPr>
          <p:cNvPr id="35843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46163"/>
          <a:ext cx="9906000" cy="6005512"/>
        </p:xfrm>
        <a:graphic>
          <a:graphicData uri="http://schemas.openxmlformats.org/drawingml/2006/table">
            <a:tbl>
              <a:tblPr/>
              <a:tblGrid>
                <a:gridCol w="1383204"/>
                <a:gridCol w="1381976"/>
                <a:gridCol w="819358"/>
                <a:gridCol w="1257905"/>
                <a:gridCol w="996251"/>
                <a:gridCol w="1574838"/>
                <a:gridCol w="1195255"/>
                <a:gridCol w="1297214"/>
              </a:tblGrid>
              <a:tr h="1308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Котельная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котлов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котлов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топлива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отапливаемые жилых домов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населения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здания социального назначения</a:t>
                      </a:r>
                    </a:p>
                  </a:txBody>
                  <a:tcPr marL="13929" marR="13929" marT="43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248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Рощино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ФГБУ УДП РФ «Дом отдыха «Валдай»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Vitomax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ДЕ10/14 – ГМ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Природный газ, печное топливо (мазут)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Школа, детсад, медпункт (ФАП), сельский дом культуры, библиотека, Администрация поселения, магазины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1157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Шуя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Комитет культуры Администрации Валдайского района 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ЭПЗ-100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энергия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 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Сельский дом культуры и библиотека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1157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Шуя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«Новгородская»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 - 6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Уголь, дрова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Х 18 квартир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нет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1157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Долгие Бороды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в/ч 45813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31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РЭУ «Псковский»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Универсал – 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НИИСТРУ - 5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Уголь, дрова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МО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857" marR="27857" marT="5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Группа 10"/>
          <p:cNvGrpSpPr>
            <a:grpSpLocks/>
          </p:cNvGrpSpPr>
          <p:nvPr/>
        </p:nvGrpSpPr>
        <p:grpSpPr bwMode="auto">
          <a:xfrm>
            <a:off x="0" y="981075"/>
            <a:ext cx="9906000" cy="5822950"/>
            <a:chOff x="0" y="1370888"/>
            <a:chExt cx="12801600" cy="8230312"/>
          </a:xfrm>
        </p:grpSpPr>
        <p:pic>
          <p:nvPicPr>
            <p:cNvPr id="38918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0889"/>
              <a:ext cx="12801600" cy="8230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>
              <a:off x="422617" y="1370888"/>
              <a:ext cx="12378983" cy="7703016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            ЧС     НА             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НЕФТЕПРОВОДАХ          (ЧАСТЬ   4.2.7.)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НЕФТЕПРОВОДЫ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</a:t>
            </a:r>
          </a:p>
          <a:p>
            <a:pPr algn="ctr" defTabSz="957341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</a:t>
            </a:r>
          </a:p>
        </p:txBody>
      </p:sp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62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10"/>
          <p:cNvGrpSpPr>
            <a:grpSpLocks/>
          </p:cNvGrpSpPr>
          <p:nvPr/>
        </p:nvGrpSpPr>
        <p:grpSpPr bwMode="auto">
          <a:xfrm>
            <a:off x="0" y="979488"/>
            <a:ext cx="9906000" cy="5878512"/>
            <a:chOff x="0" y="1285875"/>
            <a:chExt cx="12801600" cy="8315325"/>
          </a:xfrm>
        </p:grpSpPr>
        <p:pic>
          <p:nvPicPr>
            <p:cNvPr id="39942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 НА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ГИДРОДИНАМИЧЕСКИХ ОБЪЕКТАХ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           (ЧАСТЬ    4.2.8.)</a:t>
            </a: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459038"/>
            <a:ext cx="9906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7341">
              <a:spcBef>
                <a:spcPct val="50000"/>
              </a:spcBef>
              <a:defRPr/>
            </a:pP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РИСКОВ ВОЗНИКНОВЕНИЯ ЧС НА ГИДРОДИНАМИЧЕСКИХ ОБЪЕКТАХ НЕТ В СВЯЗИ С ИХ ОТСУТСТВИЕМ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894"/>
            <a:ext cx="9907225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906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5701" tIns="47854" rIns="95701" bIns="47854" rtlCol="0">
            <a:noAutofit/>
          </a:bodyPr>
          <a:lstStyle/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Раздел </a:t>
            </a: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b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Часть 4.3.</a:t>
            </a:r>
            <a: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Риски возникновения </a:t>
            </a: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техногенных и лесных пожаров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1"/>
          <p:cNvGrpSpPr>
            <a:grpSpLocks/>
          </p:cNvGrpSpPr>
          <p:nvPr/>
        </p:nvGrpSpPr>
        <p:grpSpPr bwMode="auto">
          <a:xfrm>
            <a:off x="227013" y="1068388"/>
            <a:ext cx="9550400" cy="5519737"/>
            <a:chOff x="0" y="1285875"/>
            <a:chExt cx="12801600" cy="8315325"/>
          </a:xfrm>
        </p:grpSpPr>
        <p:pic>
          <p:nvPicPr>
            <p:cNvPr id="6221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олилиния 53"/>
            <p:cNvSpPr/>
            <p:nvPr/>
          </p:nvSpPr>
          <p:spPr>
            <a:xfrm>
              <a:off x="421329" y="1371970"/>
              <a:ext cx="12380271" cy="7703095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ЧС, СВЯЗАННЫХ С </a:t>
            </a: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ТЕХНОГЕННЫМИ ПОЖАРАМИ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(НЕ БЫТОВЫЕ)      (ЧАСТЬ 4.3.) </a:t>
            </a:r>
          </a:p>
        </p:txBody>
      </p:sp>
      <p:graphicFrame>
        <p:nvGraphicFramePr>
          <p:cNvPr id="92" name="Group 218"/>
          <p:cNvGraphicFramePr>
            <a:graphicFrameLocks noGrp="1"/>
          </p:cNvGraphicFramePr>
          <p:nvPr/>
        </p:nvGraphicFramePr>
        <p:xfrm>
          <a:off x="7605713" y="1081088"/>
          <a:ext cx="2300287" cy="2228850"/>
        </p:xfrm>
        <a:graphic>
          <a:graphicData uri="http://schemas.openxmlformats.org/drawingml/2006/table">
            <a:tbl>
              <a:tblPr/>
              <a:tblGrid>
                <a:gridCol w="1615823"/>
                <a:gridCol w="684464"/>
              </a:tblGrid>
              <a:tr h="180807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19479" marR="19479" marT="35959" marB="35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696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прибыванием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людей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759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1889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748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 этажных (многоквартирных)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 этажных (многоквартирных)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 этажных 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- 5 этажных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roup 758"/>
          <p:cNvGraphicFramePr>
            <a:graphicFrameLocks noGrp="1"/>
          </p:cNvGraphicFramePr>
          <p:nvPr/>
        </p:nvGraphicFramePr>
        <p:xfrm>
          <a:off x="1712913" y="1019175"/>
          <a:ext cx="4392612" cy="1476375"/>
        </p:xfrm>
        <a:graphic>
          <a:graphicData uri="http://schemas.openxmlformats.org/drawingml/2006/table">
            <a:tbl>
              <a:tblPr/>
              <a:tblGrid>
                <a:gridCol w="548656"/>
                <a:gridCol w="457213"/>
                <a:gridCol w="457213"/>
                <a:gridCol w="457213"/>
                <a:gridCol w="527925"/>
                <a:gridCol w="1944392"/>
              </a:tblGrid>
              <a:tr h="248170">
                <a:tc gridSpan="5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13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2000-2009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069"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Основываясь на статданных, вероятность ЧС в результате техногенного пожара мала.</a:t>
                      </a:r>
                    </a:p>
                  </a:txBody>
                  <a:tcPr marL="70583" marR="70583" marT="32602" marB="3260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00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0003" name="Прямоугольник 44"/>
          <p:cNvSpPr>
            <a:spLocks noChangeArrowheads="1"/>
          </p:cNvSpPr>
          <p:nvPr/>
        </p:nvSpPr>
        <p:spPr bwMode="auto">
          <a:xfrm>
            <a:off x="1968500" y="5572125"/>
            <a:ext cx="1219200" cy="2921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200"/>
              <a:t>г. Валдай</a:t>
            </a:r>
          </a:p>
        </p:txBody>
      </p:sp>
      <p:sp>
        <p:nvSpPr>
          <p:cNvPr id="40004" name="Прямоугольник 5"/>
          <p:cNvSpPr>
            <a:spLocks noChangeArrowheads="1"/>
          </p:cNvSpPr>
          <p:nvPr/>
        </p:nvSpPr>
        <p:spPr bwMode="auto">
          <a:xfrm>
            <a:off x="3562350" y="4445000"/>
            <a:ext cx="828675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900"/>
              <a:t>п. Рощино</a:t>
            </a:r>
          </a:p>
        </p:txBody>
      </p:sp>
      <p:graphicFrame>
        <p:nvGraphicFramePr>
          <p:cNvPr id="6146" name="Object 356"/>
          <p:cNvGraphicFramePr>
            <a:graphicFrameLocks noChangeAspect="1"/>
          </p:cNvGraphicFramePr>
          <p:nvPr/>
        </p:nvGraphicFramePr>
        <p:xfrm>
          <a:off x="4665663" y="5105400"/>
          <a:ext cx="5065712" cy="1517650"/>
        </p:xfrm>
        <a:graphic>
          <a:graphicData uri="http://schemas.openxmlformats.org/presentationml/2006/ole">
            <p:oleObj spid="_x0000_s6146" name="Worksheet" r:id="rId4" imgW="6629332" imgH="2286090" progId="Excel.Sheet.8">
              <p:embed/>
            </p:oleObj>
          </a:graphicData>
        </a:graphic>
      </p:graphicFrame>
      <p:sp>
        <p:nvSpPr>
          <p:cNvPr id="2" name="Прямоугольная выноска 1"/>
          <p:cNvSpPr/>
          <p:nvPr/>
        </p:nvSpPr>
        <p:spPr>
          <a:xfrm>
            <a:off x="273050" y="1044575"/>
            <a:ext cx="1439863" cy="2006600"/>
          </a:xfrm>
          <a:prstGeom prst="wedgeRectCallout">
            <a:avLst>
              <a:gd name="adj1" fmla="val 155802"/>
              <a:gd name="adj2" fmla="val 9804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АЗС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ФГБУ УДП РФ «Дом отдыха «Валдай»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Объём топлива  ≈ 9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м.куб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Удалённость от жилых домов 160м.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41313" y="3860800"/>
            <a:ext cx="1439862" cy="2586038"/>
          </a:xfrm>
          <a:prstGeom prst="wedgeRectCallout">
            <a:avLst>
              <a:gd name="adj1" fmla="val 178719"/>
              <a:gd name="adj2" fmla="val -29122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Хранилище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подземное альтернативного топлива (печное топливо) для котельной ФГБУ УДП РФ «Дом отдыха «Валдай».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Две ёмкости по 100м.куб. Объём запаса ≈ 70 м. куб. Удалённость от жилых домов 75 метров.</a:t>
            </a:r>
          </a:p>
        </p:txBody>
      </p:sp>
      <p:pic>
        <p:nvPicPr>
          <p:cNvPr id="6216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8225" y="4243388"/>
            <a:ext cx="176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7" name="Picture 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9425" y="4029075"/>
            <a:ext cx="5429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8" name="Picture 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9163" y="4333875"/>
            <a:ext cx="198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ая выноска 17"/>
          <p:cNvSpPr/>
          <p:nvPr/>
        </p:nvSpPr>
        <p:spPr>
          <a:xfrm>
            <a:off x="6105525" y="1065213"/>
            <a:ext cx="1439863" cy="3198812"/>
          </a:xfrm>
          <a:prstGeom prst="wedgeRectCallout">
            <a:avLst>
              <a:gd name="adj1" fmla="val -122591"/>
              <a:gd name="adj2" fmla="val 5562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Подземные ёмкости для сжиженного газа (СУГ) в деревне Шуя. 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Обеспечение газоснабжения многоквартирных домов № 37 и № 39..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Две ёмкости общим объёмом 5,3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м.куб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Удалённость от домов ≈ 45 метров.</a:t>
            </a:r>
          </a:p>
        </p:txBody>
      </p:sp>
      <p:sp>
        <p:nvSpPr>
          <p:cNvPr id="40012" name="Прямоугольник 5"/>
          <p:cNvSpPr>
            <a:spLocks noChangeArrowheads="1"/>
          </p:cNvSpPr>
          <p:nvPr/>
        </p:nvSpPr>
        <p:spPr bwMode="auto">
          <a:xfrm>
            <a:off x="5075238" y="4322763"/>
            <a:ext cx="828675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900"/>
              <a:t>д. Шуя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1"/>
          <p:cNvGrpSpPr>
            <a:grpSpLocks/>
          </p:cNvGrpSpPr>
          <p:nvPr/>
        </p:nvGrpSpPr>
        <p:grpSpPr bwMode="auto">
          <a:xfrm>
            <a:off x="104775" y="1069975"/>
            <a:ext cx="9696450" cy="5519738"/>
            <a:chOff x="0" y="1285875"/>
            <a:chExt cx="12801600" cy="8315325"/>
          </a:xfrm>
        </p:grpSpPr>
        <p:pic>
          <p:nvPicPr>
            <p:cNvPr id="7261" name="Picture 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олилиния 53"/>
            <p:cNvSpPr/>
            <p:nvPr/>
          </p:nvSpPr>
          <p:spPr>
            <a:xfrm>
              <a:off x="421271" y="1371970"/>
              <a:ext cx="12380329" cy="7703095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ЧС, СВЯЗАННЫХ С </a:t>
            </a: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ЛЕСНЫМИ ПОЖАРАМИ </a:t>
            </a:r>
            <a:r>
              <a:rPr lang="ru-RU" sz="10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    (ЧАСТЬ 4.3.) </a:t>
            </a:r>
          </a:p>
        </p:txBody>
      </p:sp>
      <p:graphicFrame>
        <p:nvGraphicFramePr>
          <p:cNvPr id="92" name="Group 218"/>
          <p:cNvGraphicFramePr>
            <a:graphicFrameLocks noGrp="1"/>
          </p:cNvGraphicFramePr>
          <p:nvPr/>
        </p:nvGraphicFramePr>
        <p:xfrm>
          <a:off x="7329488" y="1131888"/>
          <a:ext cx="2300287" cy="3754437"/>
        </p:xfrm>
        <a:graphic>
          <a:graphicData uri="http://schemas.openxmlformats.org/drawingml/2006/table">
            <a:tbl>
              <a:tblPr/>
              <a:tblGrid>
                <a:gridCol w="1615823"/>
                <a:gridCol w="684464"/>
              </a:tblGrid>
              <a:tr h="43775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19479" marR="19479" marT="35966" marB="35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775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прибыванием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людей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759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340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748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775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 этажных (многоквартирных)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775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 этажных (многоквартирных)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 этажных 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- 5 этажных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66" marB="35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roup 758"/>
          <p:cNvGraphicFramePr>
            <a:graphicFrameLocks noGrp="1"/>
          </p:cNvGraphicFramePr>
          <p:nvPr/>
        </p:nvGraphicFramePr>
        <p:xfrm>
          <a:off x="1255713" y="1069975"/>
          <a:ext cx="5713412" cy="1293813"/>
        </p:xfrm>
        <a:graphic>
          <a:graphicData uri="http://schemas.openxmlformats.org/drawingml/2006/table">
            <a:tbl>
              <a:tblPr/>
              <a:tblGrid>
                <a:gridCol w="713629"/>
                <a:gridCol w="594691"/>
                <a:gridCol w="594691"/>
                <a:gridCol w="594691"/>
                <a:gridCol w="549137"/>
                <a:gridCol w="2666574"/>
              </a:tblGrid>
              <a:tr h="248248">
                <a:tc gridSpan="5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 в результате лесных пожаров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127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2000-2009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294"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Основываясь на статданных, вероятность ЧС в результате техногенного пожара мала.</a:t>
                      </a:r>
                    </a:p>
                  </a:txBody>
                  <a:tcPr marL="70583" marR="70583" marT="32612" marB="326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02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1027" name="Прямоугольник 44"/>
          <p:cNvSpPr>
            <a:spLocks noChangeArrowheads="1"/>
          </p:cNvSpPr>
          <p:nvPr/>
        </p:nvSpPr>
        <p:spPr bwMode="auto">
          <a:xfrm>
            <a:off x="1568450" y="5594350"/>
            <a:ext cx="1219200" cy="2921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200"/>
              <a:t>г. Валдай</a:t>
            </a:r>
          </a:p>
        </p:txBody>
      </p:sp>
      <p:sp>
        <p:nvSpPr>
          <p:cNvPr id="41028" name="Прямоугольник 5"/>
          <p:cNvSpPr>
            <a:spLocks noChangeArrowheads="1"/>
          </p:cNvSpPr>
          <p:nvPr/>
        </p:nvSpPr>
        <p:spPr bwMode="auto">
          <a:xfrm>
            <a:off x="3562350" y="4445000"/>
            <a:ext cx="828675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900"/>
              <a:t>п. Рощино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8450" y="2487613"/>
            <a:ext cx="5184775" cy="1517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Вероятность (исходя из приведённых статданных) возникновения лесных пожаров, обусловленных техногенными факторами,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связи с отсутствием промышленных и сельскохозяйственных предприятий.</a:t>
            </a:r>
          </a:p>
        </p:txBody>
      </p:sp>
      <p:graphicFrame>
        <p:nvGraphicFramePr>
          <p:cNvPr id="20" name="Group 151"/>
          <p:cNvGraphicFramePr>
            <a:graphicFrameLocks noGrp="1"/>
          </p:cNvGraphicFramePr>
          <p:nvPr/>
        </p:nvGraphicFramePr>
        <p:xfrm>
          <a:off x="225425" y="4576763"/>
          <a:ext cx="3336925" cy="1917700"/>
        </p:xfrm>
        <a:graphic>
          <a:graphicData uri="http://schemas.openxmlformats.org/drawingml/2006/table">
            <a:tbl>
              <a:tblPr/>
              <a:tblGrid>
                <a:gridCol w="2499316"/>
                <a:gridCol w="837609"/>
              </a:tblGrid>
              <a:tr h="33510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Перечень превентивные мероприятия,  направленных на  защиту населения  и территорий от  лесных пожаров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189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Наименование мероприятия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выполнение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10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План мероприятий защиты населения и территорий  в пожароопасный период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ежегодно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60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Заседание КЧС по вопросу  лесных пожаров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ежегодно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5108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План взаимодействия по ликвидации лесных пожаров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702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Контроль (мониторинг) состояния готовности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минирализированных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полос, сил средств организаций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Два раза в год (апрель, июль)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8930" marR="98930"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0" name="Объект 3"/>
          <p:cNvGraphicFramePr>
            <a:graphicFrameLocks noChangeAspect="1"/>
          </p:cNvGraphicFramePr>
          <p:nvPr/>
        </p:nvGraphicFramePr>
        <p:xfrm>
          <a:off x="4819650" y="5445125"/>
          <a:ext cx="4981575" cy="1266825"/>
        </p:xfrm>
        <a:graphic>
          <a:graphicData uri="http://schemas.openxmlformats.org/presentationml/2006/ole">
            <p:oleObj spid="_x0000_s7170" name="Worksheet" r:id="rId4" imgW="5010156" imgH="31908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81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0" y="787400"/>
          <a:ext cx="9793288" cy="1954216"/>
        </p:xfrm>
        <a:graphic>
          <a:graphicData uri="http://schemas.openxmlformats.org/drawingml/2006/table">
            <a:tbl>
              <a:tblPr/>
              <a:tblGrid>
                <a:gridCol w="8258675"/>
                <a:gridCol w="1534613"/>
              </a:tblGrid>
              <a:tr h="216232">
                <a:tc>
                  <a:txBody>
                    <a:bodyPr/>
                    <a:lstStyle/>
                    <a:p>
                      <a:pPr marL="17780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и их 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слайда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6.  Информационно- справочные материалы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6.1. Лечебно-профилактические учреждения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6.2. Места массового купания населения.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6.3. Информационно-справочные материалы по резервам финансовых и материальных средств.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6.4. Схема организации оповещения и связи.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6.5. Средств массовой информации.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7. Учёт планируемых и проведённых учений и тренировок.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24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7.1. Ведомость учёта планируемых и проведённых учений и тренировок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54" name="Прямоугольник 5"/>
          <p:cNvSpPr>
            <a:spLocks noChangeArrowheads="1"/>
          </p:cNvSpPr>
          <p:nvPr/>
        </p:nvSpPr>
        <p:spPr bwMode="auto">
          <a:xfrm>
            <a:off x="-1905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51"/>
          <p:cNvGrpSpPr>
            <a:grpSpLocks/>
          </p:cNvGrpSpPr>
          <p:nvPr/>
        </p:nvGrpSpPr>
        <p:grpSpPr bwMode="auto">
          <a:xfrm>
            <a:off x="104775" y="1235075"/>
            <a:ext cx="9696450" cy="5505450"/>
            <a:chOff x="0" y="1285875"/>
            <a:chExt cx="12801600" cy="8315325"/>
          </a:xfrm>
        </p:grpSpPr>
        <p:pic>
          <p:nvPicPr>
            <p:cNvPr id="42068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Полилиния 53"/>
            <p:cNvSpPr/>
            <p:nvPr/>
          </p:nvSpPr>
          <p:spPr>
            <a:xfrm>
              <a:off x="421271" y="1372193"/>
              <a:ext cx="12380329" cy="7701506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ЧС, СВЯЗАННЫХ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ТЕХНОГЕННЫМИ ПОЖАРАМИ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 МЕСТА ЗАБОРА ВОДЫ      (ЧАСТЬ 4.3.) </a:t>
            </a:r>
          </a:p>
        </p:txBody>
      </p:sp>
      <p:graphicFrame>
        <p:nvGraphicFramePr>
          <p:cNvPr id="92" name="Group 218"/>
          <p:cNvGraphicFramePr>
            <a:graphicFrameLocks noGrp="1"/>
          </p:cNvGraphicFramePr>
          <p:nvPr/>
        </p:nvGraphicFramePr>
        <p:xfrm>
          <a:off x="7605713" y="1081088"/>
          <a:ext cx="2300287" cy="2228850"/>
        </p:xfrm>
        <a:graphic>
          <a:graphicData uri="http://schemas.openxmlformats.org/drawingml/2006/table">
            <a:tbl>
              <a:tblPr/>
              <a:tblGrid>
                <a:gridCol w="1615823"/>
                <a:gridCol w="684464"/>
              </a:tblGrid>
              <a:tr h="180807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Характеристика зданий и сооружений</a:t>
                      </a:r>
                    </a:p>
                  </a:txBody>
                  <a:tcPr marL="19479" marR="19479" marT="35959" marB="359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производственных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складских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общественных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696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 т.ч. с массовым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прибыванием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людей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жилых домов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759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1889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частных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748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 этажных (многоквартирных)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 этажных (многоквартирных)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- 4 этажных 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- 5 этажных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19479" marR="19479" marT="35959" marB="35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roup 758"/>
          <p:cNvGraphicFramePr>
            <a:graphicFrameLocks noGrp="1"/>
          </p:cNvGraphicFramePr>
          <p:nvPr/>
        </p:nvGraphicFramePr>
        <p:xfrm>
          <a:off x="3573463" y="1109663"/>
          <a:ext cx="3937000" cy="696912"/>
        </p:xfrm>
        <a:graphic>
          <a:graphicData uri="http://schemas.openxmlformats.org/drawingml/2006/table">
            <a:tbl>
              <a:tblPr/>
              <a:tblGrid>
                <a:gridCol w="491748"/>
                <a:gridCol w="409790"/>
                <a:gridCol w="409790"/>
                <a:gridCol w="409790"/>
                <a:gridCol w="378399"/>
                <a:gridCol w="1837484"/>
              </a:tblGrid>
              <a:tr h="174639">
                <a:tc gridSpan="5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412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49"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0577" marR="70577" marT="32581" marB="32581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05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2051" name="Прямоугольник 44"/>
          <p:cNvSpPr>
            <a:spLocks noChangeArrowheads="1"/>
          </p:cNvSpPr>
          <p:nvPr/>
        </p:nvSpPr>
        <p:spPr bwMode="auto">
          <a:xfrm>
            <a:off x="1968500" y="5572125"/>
            <a:ext cx="1219200" cy="2921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1200"/>
              <a:t>г. Валдай</a:t>
            </a:r>
          </a:p>
        </p:txBody>
      </p:sp>
      <p:sp>
        <p:nvSpPr>
          <p:cNvPr id="42052" name="Прямоугольник 5"/>
          <p:cNvSpPr>
            <a:spLocks noChangeArrowheads="1"/>
          </p:cNvSpPr>
          <p:nvPr/>
        </p:nvSpPr>
        <p:spPr bwMode="auto">
          <a:xfrm>
            <a:off x="3314700" y="4489450"/>
            <a:ext cx="828675" cy="2063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5400000" algn="ctr" rotWithShape="0">
              <a:schemeClr val="tx1"/>
            </a:outerShdw>
          </a:effectLst>
        </p:spPr>
        <p:txBody>
          <a:bodyPr lIns="68394" tIns="34197" rIns="68394" bIns="34197"/>
          <a:lstStyle/>
          <a:p>
            <a:pPr algn="ctr">
              <a:defRPr/>
            </a:pPr>
            <a:r>
              <a:rPr lang="ru-RU" sz="900"/>
              <a:t>п. Рощино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2052638" y="4454525"/>
            <a:ext cx="180975" cy="1524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733550" y="4765675"/>
            <a:ext cx="179388" cy="1524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811338" y="4570413"/>
            <a:ext cx="179387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916238" y="4646613"/>
            <a:ext cx="180975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409950" y="4305300"/>
            <a:ext cx="180975" cy="15081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649538" y="1989138"/>
            <a:ext cx="180975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052888" y="2452688"/>
            <a:ext cx="179387" cy="149225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492500" y="3284538"/>
            <a:ext cx="180975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381500" y="3622675"/>
            <a:ext cx="180975" cy="15081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845175" y="4318000"/>
            <a:ext cx="179388" cy="15081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8234363" y="4468813"/>
            <a:ext cx="179387" cy="1524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073900" y="4859338"/>
            <a:ext cx="180975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905625" y="3595688"/>
            <a:ext cx="179388" cy="1524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2475" y="3533775"/>
            <a:ext cx="2474913" cy="249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Место для забора воды пожарной техникой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4592638" y="4505325"/>
            <a:ext cx="179387" cy="15081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1763" y="1412875"/>
          <a:ext cx="9609137" cy="5303838"/>
        </p:xfrm>
        <a:graphic>
          <a:graphicData uri="http://schemas.openxmlformats.org/drawingml/2006/table">
            <a:tbl>
              <a:tblPr/>
              <a:tblGrid>
                <a:gridCol w="534987"/>
                <a:gridCol w="1822450"/>
                <a:gridCol w="1993900"/>
                <a:gridCol w="1268413"/>
                <a:gridCol w="1631950"/>
                <a:gridCol w="1270000"/>
                <a:gridCol w="1087437"/>
              </a:tblGrid>
              <a:tr h="914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источников: река,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ручей, озеро, пруд,   пожарный       резервуар,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пожарные гидранты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        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(пруд, резерву-ар)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покрытия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разворотной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площадки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Доступ-ность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подъез-   да в течение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Рассто-яние до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ближай-шей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заст-ройки,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Рощино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Ужин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Рощино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Валдайское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Долгие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Бороды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Валдайское Озеро Ужин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Усадье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Валдайское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Ящерово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Валдайское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Станки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Валдайское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Ужин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Новотроицы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Новая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Байнёво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Байнёвское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Терехово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431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130175"/>
            <a:ext cx="975201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213" y="776288"/>
            <a:ext cx="9728200" cy="42068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РИСКИ ВОЗНИКНОВЕНИЯ ЧС, СВЯЗАННЫХ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ТЕХНОГЕННЫМИ ПОЖАРАМИ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РЕЕСТР ПОЖАРНЫХ ВОДОЁМОВ      </a:t>
            </a: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(ЧАСТЬ 4.3.)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8" y="1484313"/>
          <a:ext cx="9702800" cy="5121275"/>
        </p:xfrm>
        <a:graphic>
          <a:graphicData uri="http://schemas.openxmlformats.org/drawingml/2006/table">
            <a:tbl>
              <a:tblPr/>
              <a:tblGrid>
                <a:gridCol w="465137"/>
                <a:gridCol w="1855788"/>
                <a:gridCol w="2030412"/>
                <a:gridCol w="1292225"/>
                <a:gridCol w="1660525"/>
                <a:gridCol w="1292225"/>
                <a:gridCol w="1106488"/>
              </a:tblGrid>
              <a:tr h="91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населённого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источников: река,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ручей, озеро, пруд,   пожарный       резервуар,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пожарные гидранты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        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(пруд, резерву-ар)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покрытия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разворотной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площадки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подъезда в течение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ближайшей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застройки,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Нелюшка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   Защегорье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Шуя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водоём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Ключи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водоём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Едно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Плотично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Закидово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Плотично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Горки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Плотично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5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Плотично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Плотично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Борисово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 Ужин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ограничено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площадка есть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24850" marR="248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4411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5888"/>
            <a:ext cx="9755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3" y="969963"/>
            <a:ext cx="976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6" y="8894"/>
            <a:ext cx="9907225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906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5701" tIns="47854" rIns="95701" bIns="47854" rtlCol="0">
            <a:normAutofit/>
          </a:bodyPr>
          <a:lstStyle/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Раздел </a:t>
            </a: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b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Риски </a:t>
            </a:r>
            <a:r>
              <a:rPr lang="ru-RU" sz="4800" b="1" i="1" spc="37" dirty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возникновения </a:t>
            </a:r>
            <a:r>
              <a:rPr lang="ru-RU" sz="4800" b="1" i="1" spc="37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ЧС природного характера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Группа 7"/>
          <p:cNvGrpSpPr>
            <a:grpSpLocks/>
          </p:cNvGrpSpPr>
          <p:nvPr/>
        </p:nvGrpSpPr>
        <p:grpSpPr bwMode="auto">
          <a:xfrm>
            <a:off x="-20638" y="995363"/>
            <a:ext cx="9906001" cy="5878512"/>
            <a:chOff x="0" y="1285875"/>
            <a:chExt cx="12801600" cy="8315325"/>
          </a:xfrm>
        </p:grpSpPr>
        <p:pic>
          <p:nvPicPr>
            <p:cNvPr id="46111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олилиния 9"/>
            <p:cNvSpPr/>
            <p:nvPr/>
          </p:nvSpPr>
          <p:spPr>
            <a:xfrm>
              <a:off x="422618" y="1371206"/>
              <a:ext cx="12378982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РИСКИ ВОЗНИКНОВЕНИЯ ЧС   ПРИРОДНОГО ХАРАКТЕРА</a:t>
            </a: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aphicFrame>
        <p:nvGraphicFramePr>
          <p:cNvPr id="13" name="Group 70"/>
          <p:cNvGraphicFramePr>
            <a:graphicFrameLocks noGrp="1"/>
          </p:cNvGraphicFramePr>
          <p:nvPr/>
        </p:nvGraphicFramePr>
        <p:xfrm>
          <a:off x="128588" y="1039813"/>
          <a:ext cx="9720262" cy="1236662"/>
        </p:xfrm>
        <a:graphic>
          <a:graphicData uri="http://schemas.openxmlformats.org/drawingml/2006/table">
            <a:tbl>
              <a:tblPr/>
              <a:tblGrid>
                <a:gridCol w="1620044"/>
                <a:gridCol w="1620044"/>
                <a:gridCol w="1621250"/>
                <a:gridCol w="1618838"/>
                <a:gridCol w="1620044"/>
                <a:gridCol w="1620044"/>
              </a:tblGrid>
              <a:tr h="187261">
                <a:tc gridSpan="5"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7261"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1959-2009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140"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Затоплений, землетрясений и селей не зафиксировано</a:t>
                      </a: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Затоплений, землетрясений и селей не зафиксировано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Затоплений, землетрясений и селей не зафиксировано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Затоплений, землетрясений и селей не зафиксировано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Затоплений, землетрясений и селей не зафиксировано</a:t>
                      </a: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223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Возникновение ЧС природного характера маловероятно</a:t>
                      </a:r>
                    </a:p>
                  </a:txBody>
                  <a:tcPr marL="70677" marR="70677" marT="32651" marB="326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10" name="Прямоугольник 1"/>
          <p:cNvSpPr>
            <a:spLocks noChangeArrowheads="1"/>
          </p:cNvSpPr>
          <p:nvPr/>
        </p:nvSpPr>
        <p:spPr bwMode="auto">
          <a:xfrm>
            <a:off x="200025" y="2767013"/>
            <a:ext cx="93614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НА ТЕРРИТОРИИ ПОСЕЛЕНИЯ РИСКОВ</a:t>
            </a:r>
          </a:p>
          <a:p>
            <a:pPr algn="ctr" defTabSz="957263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ВОЗНИКНОВЕНИЯ ЧС </a:t>
            </a:r>
          </a:p>
          <a:p>
            <a:pPr algn="ctr" defTabSz="957263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ПРИРОДНОГО ХАРАКТЕРА </a:t>
            </a:r>
          </a:p>
          <a:p>
            <a:pPr algn="ctr" defTabSz="957263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МАЛОВЕРОЯТНЫ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25" y="-1131"/>
            <a:ext cx="9907225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906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5701" tIns="47854" rIns="95701" bIns="47854" rtlCol="0">
            <a:normAutofit/>
          </a:bodyPr>
          <a:lstStyle/>
          <a:p>
            <a:pPr defTabSz="957816" eaLnBrk="1" fontAlgn="auto" hangingPunct="1">
              <a:spcAft>
                <a:spcPts val="0"/>
              </a:spcAft>
              <a:defRPr/>
            </a:pPr>
            <a:r>
              <a:rPr lang="ru-RU" sz="4800" b="1" i="1" spc="37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4800" b="1" i="1" spc="37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i="1" spc="37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spc="37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pc="37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Информационно-справочные материалы</a:t>
            </a:r>
            <a:endParaRPr lang="ru-RU" sz="4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48131" name="Группа 33"/>
          <p:cNvGrpSpPr>
            <a:grpSpLocks/>
          </p:cNvGrpSpPr>
          <p:nvPr/>
        </p:nvGrpSpPr>
        <p:grpSpPr bwMode="auto">
          <a:xfrm>
            <a:off x="273050" y="1114425"/>
            <a:ext cx="9453563" cy="5732463"/>
            <a:chOff x="0" y="1370525"/>
            <a:chExt cx="12801600" cy="8230675"/>
          </a:xfrm>
        </p:grpSpPr>
        <p:pic>
          <p:nvPicPr>
            <p:cNvPr id="48153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0525"/>
              <a:ext cx="12801600" cy="82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олилиния 36"/>
            <p:cNvSpPr/>
            <p:nvPr/>
          </p:nvSpPr>
          <p:spPr>
            <a:xfrm>
              <a:off x="423496" y="1370525"/>
              <a:ext cx="12378104" cy="7704148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grpSp>
        <p:nvGrpSpPr>
          <p:cNvPr id="48132" name="Group 567"/>
          <p:cNvGrpSpPr>
            <a:grpSpLocks/>
          </p:cNvGrpSpPr>
          <p:nvPr/>
        </p:nvGrpSpPr>
        <p:grpSpPr bwMode="auto">
          <a:xfrm rot="-749454">
            <a:off x="1622425" y="4872038"/>
            <a:ext cx="117475" cy="79375"/>
            <a:chOff x="3079" y="3840"/>
            <a:chExt cx="181" cy="91"/>
          </a:xfrm>
        </p:grpSpPr>
        <p:sp>
          <p:nvSpPr>
            <p:cNvPr id="48150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1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2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ЛЕЧЕБНО – ПРОФИЛАКТИЧЕСКИЕ УЧРЕЖДЕНИЯ                              (ЧАСТЬ    6.1.)</a:t>
            </a:r>
          </a:p>
        </p:txBody>
      </p:sp>
      <p:grpSp>
        <p:nvGrpSpPr>
          <p:cNvPr id="48134" name="Group 56"/>
          <p:cNvGrpSpPr>
            <a:grpSpLocks/>
          </p:cNvGrpSpPr>
          <p:nvPr/>
        </p:nvGrpSpPr>
        <p:grpSpPr bwMode="auto">
          <a:xfrm>
            <a:off x="3297238" y="4237038"/>
            <a:ext cx="296862" cy="271462"/>
            <a:chOff x="0" y="1"/>
            <a:chExt cx="20000" cy="19999"/>
          </a:xfrm>
        </p:grpSpPr>
        <p:sp>
          <p:nvSpPr>
            <p:cNvPr id="48144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336675"/>
              <a:endParaRPr lang="ru-RU" sz="700" b="0">
                <a:latin typeface="Calibri" pitchFamily="34" charset="0"/>
              </a:endParaRPr>
            </a:p>
          </p:txBody>
        </p:sp>
        <p:sp>
          <p:nvSpPr>
            <p:cNvPr id="48145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6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7" name="Group 60"/>
            <p:cNvGrpSpPr>
              <a:grpSpLocks/>
            </p:cNvGrpSpPr>
            <p:nvPr/>
          </p:nvGrpSpPr>
          <p:grpSpPr bwMode="auto">
            <a:xfrm>
              <a:off x="8652" y="3009"/>
              <a:ext cx="3120" cy="3408"/>
              <a:chOff x="-2659" y="0"/>
              <a:chExt cx="26710" cy="20000"/>
            </a:xfrm>
          </p:grpSpPr>
          <p:sp>
            <p:nvSpPr>
              <p:cNvPr id="48148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9" name="Line 62"/>
              <p:cNvSpPr>
                <a:spLocks noChangeShapeType="1"/>
              </p:cNvSpPr>
              <p:nvPr/>
            </p:nvSpPr>
            <p:spPr bwMode="auto">
              <a:xfrm>
                <a:off x="-2659" y="11007"/>
                <a:ext cx="26710" cy="1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8135" name="Group 56"/>
          <p:cNvGrpSpPr>
            <a:grpSpLocks/>
          </p:cNvGrpSpPr>
          <p:nvPr/>
        </p:nvGrpSpPr>
        <p:grpSpPr bwMode="auto">
          <a:xfrm>
            <a:off x="4448175" y="4508500"/>
            <a:ext cx="298450" cy="271463"/>
            <a:chOff x="0" y="1"/>
            <a:chExt cx="20000" cy="19999"/>
          </a:xfrm>
        </p:grpSpPr>
        <p:sp>
          <p:nvSpPr>
            <p:cNvPr id="48138" name="Rectangle 57"/>
            <p:cNvSpPr>
              <a:spLocks noChangeArrowheads="1"/>
            </p:cNvSpPr>
            <p:nvPr/>
          </p:nvSpPr>
          <p:spPr bwMode="auto">
            <a:xfrm>
              <a:off x="0" y="7756"/>
              <a:ext cx="20000" cy="122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336675"/>
              <a:endParaRPr lang="ru-RU" sz="700" b="0">
                <a:latin typeface="Calibri" pitchFamily="34" charset="0"/>
              </a:endParaRPr>
            </a:p>
          </p:txBody>
        </p:sp>
        <p:sp>
          <p:nvSpPr>
            <p:cNvPr id="48139" name="Line 58"/>
            <p:cNvSpPr>
              <a:spLocks noChangeShapeType="1"/>
            </p:cNvSpPr>
            <p:nvPr/>
          </p:nvSpPr>
          <p:spPr bwMode="auto">
            <a:xfrm flipV="1">
              <a:off x="161" y="1"/>
              <a:ext cx="10170" cy="77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Line 59"/>
            <p:cNvSpPr>
              <a:spLocks noChangeShapeType="1"/>
            </p:cNvSpPr>
            <p:nvPr/>
          </p:nvSpPr>
          <p:spPr bwMode="auto">
            <a:xfrm>
              <a:off x="10475" y="1"/>
              <a:ext cx="9364" cy="73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41" name="Group 60"/>
            <p:cNvGrpSpPr>
              <a:grpSpLocks/>
            </p:cNvGrpSpPr>
            <p:nvPr/>
          </p:nvGrpSpPr>
          <p:grpSpPr bwMode="auto">
            <a:xfrm>
              <a:off x="8652" y="3009"/>
              <a:ext cx="3120" cy="3408"/>
              <a:chOff x="-2659" y="0"/>
              <a:chExt cx="26710" cy="20000"/>
            </a:xfrm>
          </p:grpSpPr>
          <p:sp>
            <p:nvSpPr>
              <p:cNvPr id="48142" name="Line 61"/>
              <p:cNvSpPr>
                <a:spLocks noChangeShapeType="1"/>
              </p:cNvSpPr>
              <p:nvPr/>
            </p:nvSpPr>
            <p:spPr bwMode="auto">
              <a:xfrm>
                <a:off x="9649" y="0"/>
                <a:ext cx="137" cy="200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Line 62"/>
              <p:cNvSpPr>
                <a:spLocks noChangeShapeType="1"/>
              </p:cNvSpPr>
              <p:nvPr/>
            </p:nvSpPr>
            <p:spPr bwMode="auto">
              <a:xfrm>
                <a:off x="-2659" y="11007"/>
                <a:ext cx="26710" cy="1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Прямоугольная выноска 2"/>
          <p:cNvSpPr/>
          <p:nvPr/>
        </p:nvSpPr>
        <p:spPr>
          <a:xfrm>
            <a:off x="220663" y="1341438"/>
            <a:ext cx="2822575" cy="2003425"/>
          </a:xfrm>
          <a:prstGeom prst="wedgeRectCallout">
            <a:avLst>
              <a:gd name="adj1" fmla="val 63539"/>
              <a:gd name="adj2" fmla="val 1028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Фельдшерско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акушерский пункт в посёлке Рощино  (816 66   35-372).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Медперсонал – 1 фельдшер.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Михайлова Елена Анатольевна.</a:t>
            </a:r>
          </a:p>
          <a:p>
            <a:pPr algn="ctr">
              <a:defRPr/>
            </a:pPr>
            <a:r>
              <a:rPr lang="ru-RU" sz="1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Койко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/мест – нет.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 подчиняется Валдайской центральной районной больнице  (816 66   2-08-17).</a:t>
            </a:r>
          </a:p>
          <a:p>
            <a:pPr algn="ctr">
              <a:defRPr/>
            </a:pPr>
            <a:endParaRPr lang="ru-RU" b="0" dirty="0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4953000" y="1465263"/>
            <a:ext cx="2822575" cy="2005012"/>
          </a:xfrm>
          <a:prstGeom prst="wedgeRectCallout">
            <a:avLst>
              <a:gd name="adj1" fmla="val -61513"/>
              <a:gd name="adj2" fmla="val 11130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Фельдшерско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акушерский пункт в деревне Шуя  (816 66   31-139).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Медперсонал – 1 фельдшер.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 Людмила Борисовна.</a:t>
            </a:r>
          </a:p>
          <a:p>
            <a:pPr algn="ctr">
              <a:defRPr/>
            </a:pPr>
            <a:r>
              <a:rPr lang="ru-RU" sz="1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Койко</a:t>
            </a: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/мест – нет.</a:t>
            </a:r>
          </a:p>
          <a:p>
            <a:pPr algn="ctr"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 подчиняется Валдайской центральной районной больнице  (816 66   2-08-17).</a:t>
            </a:r>
          </a:p>
          <a:p>
            <a:pPr algn="ctr">
              <a:defRPr/>
            </a:pP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49155" name="Группа 33"/>
          <p:cNvGrpSpPr>
            <a:grpSpLocks/>
          </p:cNvGrpSpPr>
          <p:nvPr/>
        </p:nvGrpSpPr>
        <p:grpSpPr bwMode="auto">
          <a:xfrm>
            <a:off x="290513" y="1114425"/>
            <a:ext cx="9453562" cy="5732463"/>
            <a:chOff x="0" y="1370525"/>
            <a:chExt cx="12801600" cy="8230675"/>
          </a:xfrm>
        </p:grpSpPr>
        <p:pic>
          <p:nvPicPr>
            <p:cNvPr id="49171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0525"/>
              <a:ext cx="12801600" cy="82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олилиния 36"/>
            <p:cNvSpPr/>
            <p:nvPr/>
          </p:nvSpPr>
          <p:spPr>
            <a:xfrm>
              <a:off x="423495" y="1370525"/>
              <a:ext cx="12378105" cy="7704148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grpSp>
        <p:nvGrpSpPr>
          <p:cNvPr id="49156" name="Group 567"/>
          <p:cNvGrpSpPr>
            <a:grpSpLocks/>
          </p:cNvGrpSpPr>
          <p:nvPr/>
        </p:nvGrpSpPr>
        <p:grpSpPr bwMode="auto">
          <a:xfrm rot="-749454">
            <a:off x="7551738" y="4975225"/>
            <a:ext cx="117475" cy="79375"/>
            <a:chOff x="3079" y="3840"/>
            <a:chExt cx="181" cy="91"/>
          </a:xfrm>
        </p:grpSpPr>
        <p:sp>
          <p:nvSpPr>
            <p:cNvPr id="49168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9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МЕСТА МАССОВОГО КУПАНИЯ НАСЕЛЕНИЯ                              (ЧАСТЬ    6.2.)</a:t>
            </a:r>
          </a:p>
        </p:txBody>
      </p:sp>
      <p:sp>
        <p:nvSpPr>
          <p:cNvPr id="33" name="Солнце 32"/>
          <p:cNvSpPr/>
          <p:nvPr/>
        </p:nvSpPr>
        <p:spPr>
          <a:xfrm>
            <a:off x="1208088" y="4605338"/>
            <a:ext cx="260350" cy="293687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3513138" y="4303713"/>
            <a:ext cx="260350" cy="293687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олнце 37"/>
          <p:cNvSpPr/>
          <p:nvPr/>
        </p:nvSpPr>
        <p:spPr>
          <a:xfrm>
            <a:off x="3008313" y="4464050"/>
            <a:ext cx="260350" cy="293688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олнце 38"/>
          <p:cNvSpPr/>
          <p:nvPr/>
        </p:nvSpPr>
        <p:spPr>
          <a:xfrm>
            <a:off x="2078038" y="4408488"/>
            <a:ext cx="260350" cy="293687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олнце 39"/>
          <p:cNvSpPr/>
          <p:nvPr/>
        </p:nvSpPr>
        <p:spPr>
          <a:xfrm>
            <a:off x="1651000" y="4464050"/>
            <a:ext cx="260350" cy="293688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ьная выноска 1"/>
          <p:cNvSpPr/>
          <p:nvPr/>
        </p:nvSpPr>
        <p:spPr>
          <a:xfrm>
            <a:off x="2209800" y="5014913"/>
            <a:ext cx="2227263" cy="1831975"/>
          </a:xfrm>
          <a:prstGeom prst="wedgeEllipseCallout">
            <a:avLst>
              <a:gd name="adj1" fmla="val -87693"/>
              <a:gd name="adj2" fmla="val -634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Место массового купания населения в деревне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Станки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Количество купающихся до 12 человек. Техническое освидетельствование ГИМС пройдено</a:t>
            </a:r>
          </a:p>
        </p:txBody>
      </p:sp>
      <p:sp>
        <p:nvSpPr>
          <p:cNvPr id="43" name="Овальная выноска 42"/>
          <p:cNvSpPr/>
          <p:nvPr/>
        </p:nvSpPr>
        <p:spPr>
          <a:xfrm>
            <a:off x="6032500" y="3835400"/>
            <a:ext cx="2227263" cy="2114550"/>
          </a:xfrm>
          <a:prstGeom prst="wedgeEllipseCallout">
            <a:avLst>
              <a:gd name="adj1" fmla="val -155986"/>
              <a:gd name="adj2" fmla="val -189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Место массового купания населения в посёлке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Рощино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Количество купающихся до 18 человек. Техническое освидетельствование ГИМС пройдено 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5673725" y="1412875"/>
            <a:ext cx="2225675" cy="1800225"/>
          </a:xfrm>
          <a:prstGeom prst="wedgeEllipseCallout">
            <a:avLst>
              <a:gd name="adj1" fmla="val -163627"/>
              <a:gd name="adj2" fmla="val 1245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Место массового купания населения в деревне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Долгие Бороды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Количество купающихся до 15 человек. Техническое освидетельствование ГИМС пройдено</a:t>
            </a:r>
          </a:p>
        </p:txBody>
      </p:sp>
      <p:sp>
        <p:nvSpPr>
          <p:cNvPr id="45" name="Овальная выноска 44"/>
          <p:cNvSpPr/>
          <p:nvPr/>
        </p:nvSpPr>
        <p:spPr>
          <a:xfrm>
            <a:off x="3201988" y="1412875"/>
            <a:ext cx="2225675" cy="1847850"/>
          </a:xfrm>
          <a:prstGeom prst="wedgeEllipseCallout">
            <a:avLst>
              <a:gd name="adj1" fmla="val -94379"/>
              <a:gd name="adj2" fmla="val 1169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Место массового купания населения в деревне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Усадье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Количество купающихся до 7 человек. Техническое освидетельствование ГИМС пройдено</a:t>
            </a:r>
          </a:p>
        </p:txBody>
      </p:sp>
      <p:sp>
        <p:nvSpPr>
          <p:cNvPr id="46" name="Овальная выноска 45"/>
          <p:cNvSpPr/>
          <p:nvPr/>
        </p:nvSpPr>
        <p:spPr>
          <a:xfrm>
            <a:off x="746125" y="1268413"/>
            <a:ext cx="2225675" cy="1944687"/>
          </a:xfrm>
          <a:prstGeom prst="wedgeEllipseCallout">
            <a:avLst>
              <a:gd name="adj1" fmla="val -4597"/>
              <a:gd name="adj2" fmla="val 11705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Место массового купания населения в деревне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Ящерово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. Количество купающихся до 9 человек. Техническое освидетельствование ГИМС пройдено.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50179" name="Группа 33"/>
          <p:cNvGrpSpPr>
            <a:grpSpLocks/>
          </p:cNvGrpSpPr>
          <p:nvPr/>
        </p:nvGrpSpPr>
        <p:grpSpPr bwMode="auto">
          <a:xfrm>
            <a:off x="290513" y="1114425"/>
            <a:ext cx="9453562" cy="5732463"/>
            <a:chOff x="0" y="1370525"/>
            <a:chExt cx="12801600" cy="8230675"/>
          </a:xfrm>
        </p:grpSpPr>
        <p:pic>
          <p:nvPicPr>
            <p:cNvPr id="50182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0525"/>
              <a:ext cx="12801600" cy="82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олилиния 36"/>
            <p:cNvSpPr/>
            <p:nvPr/>
          </p:nvSpPr>
          <p:spPr>
            <a:xfrm>
              <a:off x="423495" y="1370525"/>
              <a:ext cx="12378105" cy="7704148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РЕЗЕРВЫ  ФИНАНСОВЫХ   И   МАТЕРИАЛЬНЫХ   СРЕДСТВ                          (ЧАСТЬ    6.3.)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5075" y="2997200"/>
            <a:ext cx="4535488" cy="216058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РЕЗЕРВ ФИНАНСОВЫХ СРЕДСТВ НА ПРЕДУПРЕЖДЕНИЕ И ЛИКВИДАЦИЮ ПОСЛЕДСТВИЙ ЧС –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Резерв материальных средств – отсутствует.</a:t>
            </a: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grpSp>
        <p:nvGrpSpPr>
          <p:cNvPr id="51203" name="Группа 33"/>
          <p:cNvGrpSpPr>
            <a:grpSpLocks/>
          </p:cNvGrpSpPr>
          <p:nvPr/>
        </p:nvGrpSpPr>
        <p:grpSpPr bwMode="auto">
          <a:xfrm>
            <a:off x="325438" y="1049338"/>
            <a:ext cx="9453562" cy="5734050"/>
            <a:chOff x="0" y="1370525"/>
            <a:chExt cx="12801600" cy="8230675"/>
          </a:xfrm>
        </p:grpSpPr>
        <p:pic>
          <p:nvPicPr>
            <p:cNvPr id="51319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0525"/>
              <a:ext cx="12801600" cy="823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олилиния 36"/>
            <p:cNvSpPr/>
            <p:nvPr/>
          </p:nvSpPr>
          <p:spPr>
            <a:xfrm>
              <a:off x="423495" y="1370525"/>
              <a:ext cx="12378105" cy="7704294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СХЕМА ОРГАНИЗАЦИИ ОПОВЕЩЕНИЯ И СВЯЗИ                          (ЧАСТЬ    6.4.)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150" y="1243013"/>
            <a:ext cx="222726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Администрация Валдайского района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Районное звено КЛПЧС</a:t>
            </a:r>
          </a:p>
          <a:p>
            <a:pPr algn="ctr">
              <a:defRPr/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ЕДДС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4975" y="3962400"/>
          <a:ext cx="2941638" cy="151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35"/>
                <a:gridCol w="1656003"/>
              </a:tblGrid>
              <a:tr h="4574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Рощинского сельского поселения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554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Председатель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КПЛЧС,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Глава поселения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Мячин В.Б.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Председателя КПЛЧС, заместитель Главы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Шевченко Н.Н.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2" marB="457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Стрелка вниз 25"/>
          <p:cNvSpPr/>
          <p:nvPr/>
        </p:nvSpPr>
        <p:spPr>
          <a:xfrm>
            <a:off x="608919" y="2158008"/>
            <a:ext cx="484632" cy="180915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921 200 800 6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390154" y="2153840"/>
            <a:ext cx="484632" cy="180915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921 695 32 11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905522" y="2158008"/>
            <a:ext cx="484632" cy="180915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(816 66) 35- 515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208584" y="2153839"/>
            <a:ext cx="772290" cy="180915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Рабочий    (816 66) </a:t>
            </a:r>
          </a:p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35- 325, 35- 239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3882688" y="-3482975"/>
            <a:ext cx="1943100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Посёлок Рощино</a:t>
            </a:r>
          </a:p>
          <a:p>
            <a:pPr algn="ctr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Диспетчерская служба ФГБУ УДП РФ «Дом отдыха «Валдай</a:t>
            </a:r>
          </a:p>
        </p:txBody>
      </p:sp>
      <p:sp>
        <p:nvSpPr>
          <p:cNvPr id="17" name="Блок-схема: ручное управление 16"/>
          <p:cNvSpPr/>
          <p:nvPr/>
        </p:nvSpPr>
        <p:spPr>
          <a:xfrm>
            <a:off x="6176963" y="1400175"/>
            <a:ext cx="1238250" cy="306388"/>
          </a:xfrm>
          <a:prstGeom prst="flowChartManualOpe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0" dirty="0">
                <a:latin typeface="Times New Roman" pitchFamily="18" charset="0"/>
                <a:cs typeface="Times New Roman" pitchFamily="18" charset="0"/>
              </a:rPr>
              <a:t>СИРЕНА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046538" y="1160463"/>
          <a:ext cx="5732462" cy="5508625"/>
        </p:xfrm>
        <a:graphic>
          <a:graphicData uri="http://schemas.openxmlformats.org/drawingml/2006/table">
            <a:tbl>
              <a:tblPr firstRow="1" bandRow="1"/>
              <a:tblGrid>
                <a:gridCol w="2202552"/>
                <a:gridCol w="1367868"/>
                <a:gridCol w="1367868"/>
                <a:gridCol w="794174"/>
              </a:tblGrid>
              <a:tr h="4623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Дом отдыха «Валдай», посёлок Рощино, деревня Долгие Бороды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Диспетчерская служба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СИРЕНА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Станки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Мартьянова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953 900 33 78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Ящерово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Бережкова Н.В.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8 911 642 16 66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Усадье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Борисово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Якимова Т.А.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8 911 608 32 02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Ужин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Новотроицы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Куприна П.Ф.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40 - 201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Новая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Федорова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Т.А.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40 - 172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Байнёво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Бугрим И.К.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8 911 601 35 79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Терехово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Мокин Н.П.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31 - 106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Нелюшка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Биль В.Э.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Шуя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Лялина Т.Н.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631 65 55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СИРЕНА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Ключи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Едно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Большакова А.А.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31 - 175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Закидово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деревня Плотично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Щербаков М.И.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31 - 171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539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деревня Горка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Степовик В.В.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8 921 194 10 25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колокол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5" name="Прямая со стрелкой 64"/>
          <p:cNvCxnSpPr/>
          <p:nvPr/>
        </p:nvCxnSpPr>
        <p:spPr>
          <a:xfrm>
            <a:off x="3825875" y="4419600"/>
            <a:ext cx="1444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defTabSz="957263" eaLnBrk="1" hangingPunct="1"/>
            <a:endParaRPr lang="ru-RU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5734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25400"/>
            <a:ext cx="9907588" cy="685958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-20638" y="2681988"/>
            <a:ext cx="9907587" cy="1546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415" tIns="34208" rIns="68415" bIns="342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2</a:t>
            </a:r>
          </a:p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13"/>
          <p:cNvGrpSpPr>
            <a:grpSpLocks/>
          </p:cNvGrpSpPr>
          <p:nvPr/>
        </p:nvGrpSpPr>
        <p:grpSpPr bwMode="auto">
          <a:xfrm>
            <a:off x="0" y="979488"/>
            <a:ext cx="9906000" cy="5878512"/>
            <a:chOff x="0" y="1285875"/>
            <a:chExt cx="12801600" cy="8315325"/>
          </a:xfrm>
        </p:grpSpPr>
        <p:pic>
          <p:nvPicPr>
            <p:cNvPr id="52368" name="Picture 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85875"/>
              <a:ext cx="12801600" cy="831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олилиния 15"/>
            <p:cNvSpPr/>
            <p:nvPr/>
          </p:nvSpPr>
          <p:spPr>
            <a:xfrm>
              <a:off x="422617" y="1371206"/>
              <a:ext cx="12378983" cy="7702287"/>
            </a:xfrm>
            <a:custGeom>
              <a:avLst/>
              <a:gdLst>
                <a:gd name="connsiteX0" fmla="*/ 3059723 w 12379569"/>
                <a:gd name="connsiteY0" fmla="*/ 35169 h 7702062"/>
                <a:gd name="connsiteX1" fmla="*/ 3024554 w 12379569"/>
                <a:gd name="connsiteY1" fmla="*/ 46892 h 7702062"/>
                <a:gd name="connsiteX2" fmla="*/ 3001107 w 12379569"/>
                <a:gd name="connsiteY2" fmla="*/ 70338 h 7702062"/>
                <a:gd name="connsiteX3" fmla="*/ 2965938 w 12379569"/>
                <a:gd name="connsiteY3" fmla="*/ 93785 h 7702062"/>
                <a:gd name="connsiteX4" fmla="*/ 2942492 w 12379569"/>
                <a:gd name="connsiteY4" fmla="*/ 128954 h 7702062"/>
                <a:gd name="connsiteX5" fmla="*/ 2919046 w 12379569"/>
                <a:gd name="connsiteY5" fmla="*/ 199292 h 7702062"/>
                <a:gd name="connsiteX6" fmla="*/ 2895600 w 12379569"/>
                <a:gd name="connsiteY6" fmla="*/ 234462 h 7702062"/>
                <a:gd name="connsiteX7" fmla="*/ 2872154 w 12379569"/>
                <a:gd name="connsiteY7" fmla="*/ 304800 h 7702062"/>
                <a:gd name="connsiteX8" fmla="*/ 2860431 w 12379569"/>
                <a:gd name="connsiteY8" fmla="*/ 339969 h 7702062"/>
                <a:gd name="connsiteX9" fmla="*/ 2836984 w 12379569"/>
                <a:gd name="connsiteY9" fmla="*/ 562708 h 7702062"/>
                <a:gd name="connsiteX10" fmla="*/ 2825261 w 12379569"/>
                <a:gd name="connsiteY10" fmla="*/ 609600 h 7702062"/>
                <a:gd name="connsiteX11" fmla="*/ 2754923 w 12379569"/>
                <a:gd name="connsiteY11" fmla="*/ 703385 h 7702062"/>
                <a:gd name="connsiteX12" fmla="*/ 2696307 w 12379569"/>
                <a:gd name="connsiteY12" fmla="*/ 797169 h 7702062"/>
                <a:gd name="connsiteX13" fmla="*/ 2684584 w 12379569"/>
                <a:gd name="connsiteY13" fmla="*/ 855785 h 7702062"/>
                <a:gd name="connsiteX14" fmla="*/ 2637692 w 12379569"/>
                <a:gd name="connsiteY14" fmla="*/ 926123 h 7702062"/>
                <a:gd name="connsiteX15" fmla="*/ 2625969 w 12379569"/>
                <a:gd name="connsiteY15" fmla="*/ 1043354 h 7702062"/>
                <a:gd name="connsiteX16" fmla="*/ 2579077 w 12379569"/>
                <a:gd name="connsiteY16" fmla="*/ 1160585 h 7702062"/>
                <a:gd name="connsiteX17" fmla="*/ 2543907 w 12379569"/>
                <a:gd name="connsiteY17" fmla="*/ 1219200 h 7702062"/>
                <a:gd name="connsiteX18" fmla="*/ 2520461 w 12379569"/>
                <a:gd name="connsiteY18" fmla="*/ 1289538 h 7702062"/>
                <a:gd name="connsiteX19" fmla="*/ 2508738 w 12379569"/>
                <a:gd name="connsiteY19" fmla="*/ 1324708 h 7702062"/>
                <a:gd name="connsiteX20" fmla="*/ 2532184 w 12379569"/>
                <a:gd name="connsiteY20" fmla="*/ 1371600 h 7702062"/>
                <a:gd name="connsiteX21" fmla="*/ 2555631 w 12379569"/>
                <a:gd name="connsiteY21" fmla="*/ 1395046 h 7702062"/>
                <a:gd name="connsiteX22" fmla="*/ 2567354 w 12379569"/>
                <a:gd name="connsiteY22" fmla="*/ 1430215 h 7702062"/>
                <a:gd name="connsiteX23" fmla="*/ 2625969 w 12379569"/>
                <a:gd name="connsiteY23" fmla="*/ 1500554 h 7702062"/>
                <a:gd name="connsiteX24" fmla="*/ 2614246 w 12379569"/>
                <a:gd name="connsiteY24" fmla="*/ 1617785 h 7702062"/>
                <a:gd name="connsiteX25" fmla="*/ 2532184 w 12379569"/>
                <a:gd name="connsiteY25" fmla="*/ 1688123 h 7702062"/>
                <a:gd name="connsiteX26" fmla="*/ 2473569 w 12379569"/>
                <a:gd name="connsiteY26" fmla="*/ 1758462 h 7702062"/>
                <a:gd name="connsiteX27" fmla="*/ 2450123 w 12379569"/>
                <a:gd name="connsiteY27" fmla="*/ 1793631 h 7702062"/>
                <a:gd name="connsiteX28" fmla="*/ 2414954 w 12379569"/>
                <a:gd name="connsiteY28" fmla="*/ 1817077 h 7702062"/>
                <a:gd name="connsiteX29" fmla="*/ 2356338 w 12379569"/>
                <a:gd name="connsiteY29" fmla="*/ 1875692 h 7702062"/>
                <a:gd name="connsiteX30" fmla="*/ 2332892 w 12379569"/>
                <a:gd name="connsiteY30" fmla="*/ 1910862 h 7702062"/>
                <a:gd name="connsiteX31" fmla="*/ 2297723 w 12379569"/>
                <a:gd name="connsiteY31" fmla="*/ 1934308 h 7702062"/>
                <a:gd name="connsiteX32" fmla="*/ 2250831 w 12379569"/>
                <a:gd name="connsiteY32" fmla="*/ 1992923 h 7702062"/>
                <a:gd name="connsiteX33" fmla="*/ 2239107 w 12379569"/>
                <a:gd name="connsiteY33" fmla="*/ 2028092 h 7702062"/>
                <a:gd name="connsiteX34" fmla="*/ 2180492 w 12379569"/>
                <a:gd name="connsiteY34" fmla="*/ 2086708 h 7702062"/>
                <a:gd name="connsiteX35" fmla="*/ 2168769 w 12379569"/>
                <a:gd name="connsiteY35" fmla="*/ 2121877 h 7702062"/>
                <a:gd name="connsiteX36" fmla="*/ 2157046 w 12379569"/>
                <a:gd name="connsiteY36" fmla="*/ 2168769 h 7702062"/>
                <a:gd name="connsiteX37" fmla="*/ 2133600 w 12379569"/>
                <a:gd name="connsiteY37" fmla="*/ 2203938 h 7702062"/>
                <a:gd name="connsiteX38" fmla="*/ 2121877 w 12379569"/>
                <a:gd name="connsiteY38" fmla="*/ 2321169 h 7702062"/>
                <a:gd name="connsiteX39" fmla="*/ 2110154 w 12379569"/>
                <a:gd name="connsiteY39" fmla="*/ 2356338 h 7702062"/>
                <a:gd name="connsiteX40" fmla="*/ 2098431 w 12379569"/>
                <a:gd name="connsiteY40" fmla="*/ 2508738 h 7702062"/>
                <a:gd name="connsiteX41" fmla="*/ 2098431 w 12379569"/>
                <a:gd name="connsiteY41" fmla="*/ 2825262 h 7702062"/>
                <a:gd name="connsiteX42" fmla="*/ 2051538 w 12379569"/>
                <a:gd name="connsiteY42" fmla="*/ 2965938 h 7702062"/>
                <a:gd name="connsiteX43" fmla="*/ 2028092 w 12379569"/>
                <a:gd name="connsiteY43" fmla="*/ 3001108 h 7702062"/>
                <a:gd name="connsiteX44" fmla="*/ 1946031 w 12379569"/>
                <a:gd name="connsiteY44" fmla="*/ 3059723 h 7702062"/>
                <a:gd name="connsiteX45" fmla="*/ 1922584 w 12379569"/>
                <a:gd name="connsiteY45" fmla="*/ 3083169 h 7702062"/>
                <a:gd name="connsiteX46" fmla="*/ 1852246 w 12379569"/>
                <a:gd name="connsiteY46" fmla="*/ 3106615 h 7702062"/>
                <a:gd name="connsiteX47" fmla="*/ 1828800 w 12379569"/>
                <a:gd name="connsiteY47" fmla="*/ 3130062 h 7702062"/>
                <a:gd name="connsiteX48" fmla="*/ 1805354 w 12379569"/>
                <a:gd name="connsiteY48" fmla="*/ 3165231 h 7702062"/>
                <a:gd name="connsiteX49" fmla="*/ 1770184 w 12379569"/>
                <a:gd name="connsiteY49" fmla="*/ 3176954 h 7702062"/>
                <a:gd name="connsiteX50" fmla="*/ 1699846 w 12379569"/>
                <a:gd name="connsiteY50" fmla="*/ 3223846 h 7702062"/>
                <a:gd name="connsiteX51" fmla="*/ 1664677 w 12379569"/>
                <a:gd name="connsiteY51" fmla="*/ 3247292 h 7702062"/>
                <a:gd name="connsiteX52" fmla="*/ 1594338 w 12379569"/>
                <a:gd name="connsiteY52" fmla="*/ 3305908 h 7702062"/>
                <a:gd name="connsiteX53" fmla="*/ 1559169 w 12379569"/>
                <a:gd name="connsiteY53" fmla="*/ 3317631 h 7702062"/>
                <a:gd name="connsiteX54" fmla="*/ 1500554 w 12379569"/>
                <a:gd name="connsiteY54" fmla="*/ 3387969 h 7702062"/>
                <a:gd name="connsiteX55" fmla="*/ 1395046 w 12379569"/>
                <a:gd name="connsiteY55" fmla="*/ 3470031 h 7702062"/>
                <a:gd name="connsiteX56" fmla="*/ 1359877 w 12379569"/>
                <a:gd name="connsiteY56" fmla="*/ 3540369 h 7702062"/>
                <a:gd name="connsiteX57" fmla="*/ 1312984 w 12379569"/>
                <a:gd name="connsiteY57" fmla="*/ 3610708 h 7702062"/>
                <a:gd name="connsiteX58" fmla="*/ 1254369 w 12379569"/>
                <a:gd name="connsiteY58" fmla="*/ 3727938 h 7702062"/>
                <a:gd name="connsiteX59" fmla="*/ 1242646 w 12379569"/>
                <a:gd name="connsiteY59" fmla="*/ 3763108 h 7702062"/>
                <a:gd name="connsiteX60" fmla="*/ 1219200 w 12379569"/>
                <a:gd name="connsiteY60" fmla="*/ 3880338 h 7702062"/>
                <a:gd name="connsiteX61" fmla="*/ 1207477 w 12379569"/>
                <a:gd name="connsiteY61" fmla="*/ 3915508 h 7702062"/>
                <a:gd name="connsiteX62" fmla="*/ 1184031 w 12379569"/>
                <a:gd name="connsiteY62" fmla="*/ 3950677 h 7702062"/>
                <a:gd name="connsiteX63" fmla="*/ 1125415 w 12379569"/>
                <a:gd name="connsiteY63" fmla="*/ 4056185 h 7702062"/>
                <a:gd name="connsiteX64" fmla="*/ 1055077 w 12379569"/>
                <a:gd name="connsiteY64" fmla="*/ 4126523 h 7702062"/>
                <a:gd name="connsiteX65" fmla="*/ 973015 w 12379569"/>
                <a:gd name="connsiteY65" fmla="*/ 4185138 h 7702062"/>
                <a:gd name="connsiteX66" fmla="*/ 926123 w 12379569"/>
                <a:gd name="connsiteY66" fmla="*/ 4243754 h 7702062"/>
                <a:gd name="connsiteX67" fmla="*/ 902677 w 12379569"/>
                <a:gd name="connsiteY67" fmla="*/ 4278923 h 7702062"/>
                <a:gd name="connsiteX68" fmla="*/ 832338 w 12379569"/>
                <a:gd name="connsiteY68" fmla="*/ 4349262 h 7702062"/>
                <a:gd name="connsiteX69" fmla="*/ 797169 w 12379569"/>
                <a:gd name="connsiteY69" fmla="*/ 4384431 h 7702062"/>
                <a:gd name="connsiteX70" fmla="*/ 762000 w 12379569"/>
                <a:gd name="connsiteY70" fmla="*/ 4419600 h 7702062"/>
                <a:gd name="connsiteX71" fmla="*/ 750277 w 12379569"/>
                <a:gd name="connsiteY71" fmla="*/ 4454769 h 7702062"/>
                <a:gd name="connsiteX72" fmla="*/ 691661 w 12379569"/>
                <a:gd name="connsiteY72" fmla="*/ 4513385 h 7702062"/>
                <a:gd name="connsiteX73" fmla="*/ 633046 w 12379569"/>
                <a:gd name="connsiteY73" fmla="*/ 4607169 h 7702062"/>
                <a:gd name="connsiteX74" fmla="*/ 597877 w 12379569"/>
                <a:gd name="connsiteY74" fmla="*/ 4724400 h 7702062"/>
                <a:gd name="connsiteX75" fmla="*/ 562707 w 12379569"/>
                <a:gd name="connsiteY75" fmla="*/ 4747846 h 7702062"/>
                <a:gd name="connsiteX76" fmla="*/ 527538 w 12379569"/>
                <a:gd name="connsiteY76" fmla="*/ 4806462 h 7702062"/>
                <a:gd name="connsiteX77" fmla="*/ 492369 w 12379569"/>
                <a:gd name="connsiteY77" fmla="*/ 4818185 h 7702062"/>
                <a:gd name="connsiteX78" fmla="*/ 445477 w 12379569"/>
                <a:gd name="connsiteY78" fmla="*/ 4876800 h 7702062"/>
                <a:gd name="connsiteX79" fmla="*/ 422031 w 12379569"/>
                <a:gd name="connsiteY79" fmla="*/ 4911969 h 7702062"/>
                <a:gd name="connsiteX80" fmla="*/ 363415 w 12379569"/>
                <a:gd name="connsiteY80" fmla="*/ 4958862 h 7702062"/>
                <a:gd name="connsiteX81" fmla="*/ 304800 w 12379569"/>
                <a:gd name="connsiteY81" fmla="*/ 5029200 h 7702062"/>
                <a:gd name="connsiteX82" fmla="*/ 269631 w 12379569"/>
                <a:gd name="connsiteY82" fmla="*/ 5064369 h 7702062"/>
                <a:gd name="connsiteX83" fmla="*/ 257907 w 12379569"/>
                <a:gd name="connsiteY83" fmla="*/ 5099538 h 7702062"/>
                <a:gd name="connsiteX84" fmla="*/ 234461 w 12379569"/>
                <a:gd name="connsiteY84" fmla="*/ 5122985 h 7702062"/>
                <a:gd name="connsiteX85" fmla="*/ 199292 w 12379569"/>
                <a:gd name="connsiteY85" fmla="*/ 5169877 h 7702062"/>
                <a:gd name="connsiteX86" fmla="*/ 140677 w 12379569"/>
                <a:gd name="connsiteY86" fmla="*/ 5240215 h 7702062"/>
                <a:gd name="connsiteX87" fmla="*/ 82061 w 12379569"/>
                <a:gd name="connsiteY87" fmla="*/ 5345723 h 7702062"/>
                <a:gd name="connsiteX88" fmla="*/ 58615 w 12379569"/>
                <a:gd name="connsiteY88" fmla="*/ 5380892 h 7702062"/>
                <a:gd name="connsiteX89" fmla="*/ 23446 w 12379569"/>
                <a:gd name="connsiteY89" fmla="*/ 5486400 h 7702062"/>
                <a:gd name="connsiteX90" fmla="*/ 11723 w 12379569"/>
                <a:gd name="connsiteY90" fmla="*/ 5521569 h 7702062"/>
                <a:gd name="connsiteX91" fmla="*/ 0 w 12379569"/>
                <a:gd name="connsiteY91" fmla="*/ 5568462 h 7702062"/>
                <a:gd name="connsiteX92" fmla="*/ 35169 w 12379569"/>
                <a:gd name="connsiteY92" fmla="*/ 5685692 h 7702062"/>
                <a:gd name="connsiteX93" fmla="*/ 82061 w 12379569"/>
                <a:gd name="connsiteY93" fmla="*/ 5756031 h 7702062"/>
                <a:gd name="connsiteX94" fmla="*/ 187569 w 12379569"/>
                <a:gd name="connsiteY94" fmla="*/ 5861538 h 7702062"/>
                <a:gd name="connsiteX95" fmla="*/ 211015 w 12379569"/>
                <a:gd name="connsiteY95" fmla="*/ 5884985 h 7702062"/>
                <a:gd name="connsiteX96" fmla="*/ 246184 w 12379569"/>
                <a:gd name="connsiteY96" fmla="*/ 5908431 h 7702062"/>
                <a:gd name="connsiteX97" fmla="*/ 269631 w 12379569"/>
                <a:gd name="connsiteY97" fmla="*/ 5931877 h 7702062"/>
                <a:gd name="connsiteX98" fmla="*/ 339969 w 12379569"/>
                <a:gd name="connsiteY98" fmla="*/ 5978769 h 7702062"/>
                <a:gd name="connsiteX99" fmla="*/ 375138 w 12379569"/>
                <a:gd name="connsiteY99" fmla="*/ 6002215 h 7702062"/>
                <a:gd name="connsiteX100" fmla="*/ 492369 w 12379569"/>
                <a:gd name="connsiteY100" fmla="*/ 6037385 h 7702062"/>
                <a:gd name="connsiteX101" fmla="*/ 527538 w 12379569"/>
                <a:gd name="connsiteY101" fmla="*/ 6049108 h 7702062"/>
                <a:gd name="connsiteX102" fmla="*/ 644769 w 12379569"/>
                <a:gd name="connsiteY102" fmla="*/ 6060831 h 7702062"/>
                <a:gd name="connsiteX103" fmla="*/ 738554 w 12379569"/>
                <a:gd name="connsiteY103" fmla="*/ 6084277 h 7702062"/>
                <a:gd name="connsiteX104" fmla="*/ 832338 w 12379569"/>
                <a:gd name="connsiteY104" fmla="*/ 6107723 h 7702062"/>
                <a:gd name="connsiteX105" fmla="*/ 937846 w 12379569"/>
                <a:gd name="connsiteY105" fmla="*/ 6142892 h 7702062"/>
                <a:gd name="connsiteX106" fmla="*/ 1277815 w 12379569"/>
                <a:gd name="connsiteY106" fmla="*/ 6131169 h 7702062"/>
                <a:gd name="connsiteX107" fmla="*/ 1312984 w 12379569"/>
                <a:gd name="connsiteY107" fmla="*/ 6119446 h 7702062"/>
                <a:gd name="connsiteX108" fmla="*/ 1336431 w 12379569"/>
                <a:gd name="connsiteY108" fmla="*/ 6084277 h 7702062"/>
                <a:gd name="connsiteX109" fmla="*/ 1383323 w 12379569"/>
                <a:gd name="connsiteY109" fmla="*/ 6049108 h 7702062"/>
                <a:gd name="connsiteX110" fmla="*/ 1406769 w 12379569"/>
                <a:gd name="connsiteY110" fmla="*/ 6013938 h 7702062"/>
                <a:gd name="connsiteX111" fmla="*/ 1418492 w 12379569"/>
                <a:gd name="connsiteY111" fmla="*/ 5955323 h 7702062"/>
                <a:gd name="connsiteX112" fmla="*/ 1488831 w 12379569"/>
                <a:gd name="connsiteY112" fmla="*/ 5908431 h 7702062"/>
                <a:gd name="connsiteX113" fmla="*/ 1559169 w 12379569"/>
                <a:gd name="connsiteY113" fmla="*/ 5884985 h 7702062"/>
                <a:gd name="connsiteX114" fmla="*/ 1699846 w 12379569"/>
                <a:gd name="connsiteY114" fmla="*/ 5896708 h 7702062"/>
                <a:gd name="connsiteX115" fmla="*/ 1735015 w 12379569"/>
                <a:gd name="connsiteY115" fmla="*/ 5908431 h 7702062"/>
                <a:gd name="connsiteX116" fmla="*/ 1840523 w 12379569"/>
                <a:gd name="connsiteY116" fmla="*/ 5990492 h 7702062"/>
                <a:gd name="connsiteX117" fmla="*/ 1922584 w 12379569"/>
                <a:gd name="connsiteY117" fmla="*/ 6025662 h 7702062"/>
                <a:gd name="connsiteX118" fmla="*/ 2086707 w 12379569"/>
                <a:gd name="connsiteY118" fmla="*/ 6013938 h 7702062"/>
                <a:gd name="connsiteX119" fmla="*/ 2203938 w 12379569"/>
                <a:gd name="connsiteY119" fmla="*/ 6025662 h 7702062"/>
                <a:gd name="connsiteX120" fmla="*/ 2239107 w 12379569"/>
                <a:gd name="connsiteY120" fmla="*/ 6037385 h 7702062"/>
                <a:gd name="connsiteX121" fmla="*/ 2286000 w 12379569"/>
                <a:gd name="connsiteY121" fmla="*/ 6049108 h 7702062"/>
                <a:gd name="connsiteX122" fmla="*/ 2438400 w 12379569"/>
                <a:gd name="connsiteY122" fmla="*/ 6037385 h 7702062"/>
                <a:gd name="connsiteX123" fmla="*/ 2485292 w 12379569"/>
                <a:gd name="connsiteY123" fmla="*/ 6049108 h 7702062"/>
                <a:gd name="connsiteX124" fmla="*/ 2438400 w 12379569"/>
                <a:gd name="connsiteY124" fmla="*/ 6119446 h 7702062"/>
                <a:gd name="connsiteX125" fmla="*/ 2426677 w 12379569"/>
                <a:gd name="connsiteY125" fmla="*/ 6154615 h 7702062"/>
                <a:gd name="connsiteX126" fmla="*/ 2414954 w 12379569"/>
                <a:gd name="connsiteY126" fmla="*/ 6248400 h 7702062"/>
                <a:gd name="connsiteX127" fmla="*/ 2297723 w 12379569"/>
                <a:gd name="connsiteY127" fmla="*/ 6295292 h 7702062"/>
                <a:gd name="connsiteX128" fmla="*/ 2262554 w 12379569"/>
                <a:gd name="connsiteY128" fmla="*/ 6330462 h 7702062"/>
                <a:gd name="connsiteX129" fmla="*/ 2239107 w 12379569"/>
                <a:gd name="connsiteY129" fmla="*/ 6412523 h 7702062"/>
                <a:gd name="connsiteX130" fmla="*/ 2192215 w 12379569"/>
                <a:gd name="connsiteY130" fmla="*/ 6482862 h 7702062"/>
                <a:gd name="connsiteX131" fmla="*/ 2227384 w 12379569"/>
                <a:gd name="connsiteY131" fmla="*/ 6588369 h 7702062"/>
                <a:gd name="connsiteX132" fmla="*/ 2239107 w 12379569"/>
                <a:gd name="connsiteY132" fmla="*/ 6623538 h 7702062"/>
                <a:gd name="connsiteX133" fmla="*/ 2321169 w 12379569"/>
                <a:gd name="connsiteY133" fmla="*/ 6717323 h 7702062"/>
                <a:gd name="connsiteX134" fmla="*/ 2286000 w 12379569"/>
                <a:gd name="connsiteY134" fmla="*/ 6740769 h 7702062"/>
                <a:gd name="connsiteX135" fmla="*/ 2297723 w 12379569"/>
                <a:gd name="connsiteY135" fmla="*/ 6799385 h 7702062"/>
                <a:gd name="connsiteX136" fmla="*/ 2332892 w 12379569"/>
                <a:gd name="connsiteY136" fmla="*/ 6811108 h 7702062"/>
                <a:gd name="connsiteX137" fmla="*/ 2438400 w 12379569"/>
                <a:gd name="connsiteY137" fmla="*/ 6834554 h 7702062"/>
                <a:gd name="connsiteX138" fmla="*/ 2473569 w 12379569"/>
                <a:gd name="connsiteY138" fmla="*/ 6846277 h 7702062"/>
                <a:gd name="connsiteX139" fmla="*/ 2602523 w 12379569"/>
                <a:gd name="connsiteY139" fmla="*/ 6846277 h 7702062"/>
                <a:gd name="connsiteX140" fmla="*/ 2637692 w 12379569"/>
                <a:gd name="connsiteY140" fmla="*/ 6869723 h 7702062"/>
                <a:gd name="connsiteX141" fmla="*/ 2661138 w 12379569"/>
                <a:gd name="connsiteY141" fmla="*/ 6904892 h 7702062"/>
                <a:gd name="connsiteX142" fmla="*/ 2719754 w 12379569"/>
                <a:gd name="connsiteY142" fmla="*/ 6916615 h 7702062"/>
                <a:gd name="connsiteX143" fmla="*/ 2731477 w 12379569"/>
                <a:gd name="connsiteY143" fmla="*/ 6975231 h 7702062"/>
                <a:gd name="connsiteX144" fmla="*/ 2766646 w 12379569"/>
                <a:gd name="connsiteY144" fmla="*/ 7022123 h 7702062"/>
                <a:gd name="connsiteX145" fmla="*/ 2813538 w 12379569"/>
                <a:gd name="connsiteY145" fmla="*/ 7080738 h 7702062"/>
                <a:gd name="connsiteX146" fmla="*/ 2825261 w 12379569"/>
                <a:gd name="connsiteY146" fmla="*/ 7115908 h 7702062"/>
                <a:gd name="connsiteX147" fmla="*/ 2836984 w 12379569"/>
                <a:gd name="connsiteY147" fmla="*/ 7244862 h 7702062"/>
                <a:gd name="connsiteX148" fmla="*/ 3024554 w 12379569"/>
                <a:gd name="connsiteY148" fmla="*/ 7209692 h 7702062"/>
                <a:gd name="connsiteX149" fmla="*/ 3059723 w 12379569"/>
                <a:gd name="connsiteY149" fmla="*/ 7197969 h 7702062"/>
                <a:gd name="connsiteX150" fmla="*/ 3106615 w 12379569"/>
                <a:gd name="connsiteY150" fmla="*/ 7209692 h 7702062"/>
                <a:gd name="connsiteX151" fmla="*/ 3130061 w 12379569"/>
                <a:gd name="connsiteY151" fmla="*/ 7244862 h 7702062"/>
                <a:gd name="connsiteX152" fmla="*/ 3200400 w 12379569"/>
                <a:gd name="connsiteY152" fmla="*/ 7303477 h 7702062"/>
                <a:gd name="connsiteX153" fmla="*/ 3247292 w 12379569"/>
                <a:gd name="connsiteY153" fmla="*/ 7373815 h 7702062"/>
                <a:gd name="connsiteX154" fmla="*/ 3259015 w 12379569"/>
                <a:gd name="connsiteY154" fmla="*/ 7408985 h 7702062"/>
                <a:gd name="connsiteX155" fmla="*/ 3282461 w 12379569"/>
                <a:gd name="connsiteY155" fmla="*/ 7467600 h 7702062"/>
                <a:gd name="connsiteX156" fmla="*/ 3352800 w 12379569"/>
                <a:gd name="connsiteY156" fmla="*/ 7502769 h 7702062"/>
                <a:gd name="connsiteX157" fmla="*/ 3411415 w 12379569"/>
                <a:gd name="connsiteY157" fmla="*/ 7479323 h 7702062"/>
                <a:gd name="connsiteX158" fmla="*/ 3434861 w 12379569"/>
                <a:gd name="connsiteY158" fmla="*/ 7432431 h 7702062"/>
                <a:gd name="connsiteX159" fmla="*/ 3493477 w 12379569"/>
                <a:gd name="connsiteY159" fmla="*/ 7420708 h 7702062"/>
                <a:gd name="connsiteX160" fmla="*/ 3528646 w 12379569"/>
                <a:gd name="connsiteY160" fmla="*/ 7408985 h 7702062"/>
                <a:gd name="connsiteX161" fmla="*/ 3622431 w 12379569"/>
                <a:gd name="connsiteY161" fmla="*/ 7385538 h 7702062"/>
                <a:gd name="connsiteX162" fmla="*/ 3692769 w 12379569"/>
                <a:gd name="connsiteY162" fmla="*/ 7362092 h 7702062"/>
                <a:gd name="connsiteX163" fmla="*/ 3833446 w 12379569"/>
                <a:gd name="connsiteY163" fmla="*/ 7373815 h 7702062"/>
                <a:gd name="connsiteX164" fmla="*/ 3892061 w 12379569"/>
                <a:gd name="connsiteY164" fmla="*/ 7432431 h 7702062"/>
                <a:gd name="connsiteX165" fmla="*/ 3927231 w 12379569"/>
                <a:gd name="connsiteY165" fmla="*/ 7467600 h 7702062"/>
                <a:gd name="connsiteX166" fmla="*/ 3962400 w 12379569"/>
                <a:gd name="connsiteY166" fmla="*/ 7502769 h 7702062"/>
                <a:gd name="connsiteX167" fmla="*/ 4009292 w 12379569"/>
                <a:gd name="connsiteY167" fmla="*/ 7537938 h 7702062"/>
                <a:gd name="connsiteX168" fmla="*/ 4126523 w 12379569"/>
                <a:gd name="connsiteY168" fmla="*/ 7549662 h 7702062"/>
                <a:gd name="connsiteX169" fmla="*/ 4255477 w 12379569"/>
                <a:gd name="connsiteY169" fmla="*/ 7573108 h 7702062"/>
                <a:gd name="connsiteX170" fmla="*/ 4290646 w 12379569"/>
                <a:gd name="connsiteY170" fmla="*/ 7584831 h 7702062"/>
                <a:gd name="connsiteX171" fmla="*/ 4572000 w 12379569"/>
                <a:gd name="connsiteY171" fmla="*/ 7608277 h 7702062"/>
                <a:gd name="connsiteX172" fmla="*/ 4630615 w 12379569"/>
                <a:gd name="connsiteY172" fmla="*/ 7620000 h 7702062"/>
                <a:gd name="connsiteX173" fmla="*/ 4736123 w 12379569"/>
                <a:gd name="connsiteY173" fmla="*/ 7655169 h 7702062"/>
                <a:gd name="connsiteX174" fmla="*/ 4794738 w 12379569"/>
                <a:gd name="connsiteY174" fmla="*/ 7666892 h 7702062"/>
                <a:gd name="connsiteX175" fmla="*/ 4888523 w 12379569"/>
                <a:gd name="connsiteY175" fmla="*/ 7702062 h 7702062"/>
                <a:gd name="connsiteX176" fmla="*/ 5064369 w 12379569"/>
                <a:gd name="connsiteY176" fmla="*/ 7690338 h 7702062"/>
                <a:gd name="connsiteX177" fmla="*/ 5134707 w 12379569"/>
                <a:gd name="connsiteY177" fmla="*/ 7666892 h 7702062"/>
                <a:gd name="connsiteX178" fmla="*/ 5169877 w 12379569"/>
                <a:gd name="connsiteY178" fmla="*/ 7655169 h 7702062"/>
                <a:gd name="connsiteX179" fmla="*/ 5205046 w 12379569"/>
                <a:gd name="connsiteY179" fmla="*/ 7643446 h 7702062"/>
                <a:gd name="connsiteX180" fmla="*/ 5298831 w 12379569"/>
                <a:gd name="connsiteY180" fmla="*/ 7631723 h 7702062"/>
                <a:gd name="connsiteX181" fmla="*/ 5334000 w 12379569"/>
                <a:gd name="connsiteY181" fmla="*/ 7620000 h 7702062"/>
                <a:gd name="connsiteX182" fmla="*/ 5392615 w 12379569"/>
                <a:gd name="connsiteY182" fmla="*/ 7596554 h 7702062"/>
                <a:gd name="connsiteX183" fmla="*/ 5732584 w 12379569"/>
                <a:gd name="connsiteY183" fmla="*/ 7573108 h 7702062"/>
                <a:gd name="connsiteX184" fmla="*/ 5838092 w 12379569"/>
                <a:gd name="connsiteY184" fmla="*/ 7549662 h 7702062"/>
                <a:gd name="connsiteX185" fmla="*/ 5908431 w 12379569"/>
                <a:gd name="connsiteY185" fmla="*/ 7537938 h 7702062"/>
                <a:gd name="connsiteX186" fmla="*/ 5978769 w 12379569"/>
                <a:gd name="connsiteY186" fmla="*/ 7514492 h 7702062"/>
                <a:gd name="connsiteX187" fmla="*/ 6013938 w 12379569"/>
                <a:gd name="connsiteY187" fmla="*/ 7502769 h 7702062"/>
                <a:gd name="connsiteX188" fmla="*/ 6049107 w 12379569"/>
                <a:gd name="connsiteY188" fmla="*/ 7479323 h 7702062"/>
                <a:gd name="connsiteX189" fmla="*/ 6166338 w 12379569"/>
                <a:gd name="connsiteY189" fmla="*/ 7432431 h 7702062"/>
                <a:gd name="connsiteX190" fmla="*/ 6201507 w 12379569"/>
                <a:gd name="connsiteY190" fmla="*/ 7408985 h 7702062"/>
                <a:gd name="connsiteX191" fmla="*/ 6224954 w 12379569"/>
                <a:gd name="connsiteY191" fmla="*/ 7385538 h 7702062"/>
                <a:gd name="connsiteX192" fmla="*/ 6260123 w 12379569"/>
                <a:gd name="connsiteY192" fmla="*/ 7373815 h 7702062"/>
                <a:gd name="connsiteX193" fmla="*/ 6295292 w 12379569"/>
                <a:gd name="connsiteY193" fmla="*/ 7350369 h 7702062"/>
                <a:gd name="connsiteX194" fmla="*/ 6400800 w 12379569"/>
                <a:gd name="connsiteY194" fmla="*/ 7291754 h 7702062"/>
                <a:gd name="connsiteX195" fmla="*/ 6471138 w 12379569"/>
                <a:gd name="connsiteY195" fmla="*/ 7233138 h 7702062"/>
                <a:gd name="connsiteX196" fmla="*/ 6529754 w 12379569"/>
                <a:gd name="connsiteY196" fmla="*/ 7174523 h 7702062"/>
                <a:gd name="connsiteX197" fmla="*/ 6564923 w 12379569"/>
                <a:gd name="connsiteY197" fmla="*/ 7139354 h 7702062"/>
                <a:gd name="connsiteX198" fmla="*/ 6600092 w 12379569"/>
                <a:gd name="connsiteY198" fmla="*/ 7115908 h 7702062"/>
                <a:gd name="connsiteX199" fmla="*/ 6693877 w 12379569"/>
                <a:gd name="connsiteY199" fmla="*/ 7057292 h 7702062"/>
                <a:gd name="connsiteX200" fmla="*/ 6775938 w 12379569"/>
                <a:gd name="connsiteY200" fmla="*/ 6975231 h 7702062"/>
                <a:gd name="connsiteX201" fmla="*/ 6811107 w 12379569"/>
                <a:gd name="connsiteY201" fmla="*/ 6951785 h 7702062"/>
                <a:gd name="connsiteX202" fmla="*/ 6834554 w 12379569"/>
                <a:gd name="connsiteY202" fmla="*/ 6928338 h 7702062"/>
                <a:gd name="connsiteX203" fmla="*/ 6904892 w 12379569"/>
                <a:gd name="connsiteY203" fmla="*/ 6916615 h 7702062"/>
                <a:gd name="connsiteX204" fmla="*/ 6998677 w 12379569"/>
                <a:gd name="connsiteY204" fmla="*/ 6869723 h 7702062"/>
                <a:gd name="connsiteX205" fmla="*/ 7080738 w 12379569"/>
                <a:gd name="connsiteY205" fmla="*/ 6858000 h 7702062"/>
                <a:gd name="connsiteX206" fmla="*/ 7127631 w 12379569"/>
                <a:gd name="connsiteY206" fmla="*/ 6846277 h 7702062"/>
                <a:gd name="connsiteX207" fmla="*/ 7162800 w 12379569"/>
                <a:gd name="connsiteY207" fmla="*/ 6822831 h 7702062"/>
                <a:gd name="connsiteX208" fmla="*/ 7326923 w 12379569"/>
                <a:gd name="connsiteY208" fmla="*/ 6787662 h 7702062"/>
                <a:gd name="connsiteX209" fmla="*/ 7397261 w 12379569"/>
                <a:gd name="connsiteY209" fmla="*/ 6764215 h 7702062"/>
                <a:gd name="connsiteX210" fmla="*/ 7432431 w 12379569"/>
                <a:gd name="connsiteY210" fmla="*/ 6752492 h 7702062"/>
                <a:gd name="connsiteX211" fmla="*/ 7725507 w 12379569"/>
                <a:gd name="connsiteY211" fmla="*/ 6729046 h 7702062"/>
                <a:gd name="connsiteX212" fmla="*/ 7971692 w 12379569"/>
                <a:gd name="connsiteY212" fmla="*/ 6693877 h 7702062"/>
                <a:gd name="connsiteX213" fmla="*/ 8006861 w 12379569"/>
                <a:gd name="connsiteY213" fmla="*/ 6682154 h 7702062"/>
                <a:gd name="connsiteX214" fmla="*/ 8065477 w 12379569"/>
                <a:gd name="connsiteY214" fmla="*/ 6658708 h 7702062"/>
                <a:gd name="connsiteX215" fmla="*/ 8182707 w 12379569"/>
                <a:gd name="connsiteY215" fmla="*/ 6635262 h 7702062"/>
                <a:gd name="connsiteX216" fmla="*/ 8792307 w 12379569"/>
                <a:gd name="connsiteY216" fmla="*/ 6623538 h 7702062"/>
                <a:gd name="connsiteX217" fmla="*/ 8897815 w 12379569"/>
                <a:gd name="connsiteY217" fmla="*/ 6600092 h 7702062"/>
                <a:gd name="connsiteX218" fmla="*/ 8956431 w 12379569"/>
                <a:gd name="connsiteY218" fmla="*/ 6588369 h 7702062"/>
                <a:gd name="connsiteX219" fmla="*/ 9026769 w 12379569"/>
                <a:gd name="connsiteY219" fmla="*/ 6564923 h 7702062"/>
                <a:gd name="connsiteX220" fmla="*/ 9073661 w 12379569"/>
                <a:gd name="connsiteY220" fmla="*/ 6553200 h 7702062"/>
                <a:gd name="connsiteX221" fmla="*/ 9144000 w 12379569"/>
                <a:gd name="connsiteY221" fmla="*/ 6529754 h 7702062"/>
                <a:gd name="connsiteX222" fmla="*/ 9179169 w 12379569"/>
                <a:gd name="connsiteY222" fmla="*/ 6518031 h 7702062"/>
                <a:gd name="connsiteX223" fmla="*/ 9261231 w 12379569"/>
                <a:gd name="connsiteY223" fmla="*/ 6494585 h 7702062"/>
                <a:gd name="connsiteX224" fmla="*/ 9343292 w 12379569"/>
                <a:gd name="connsiteY224" fmla="*/ 6471138 h 7702062"/>
                <a:gd name="connsiteX225" fmla="*/ 9378461 w 12379569"/>
                <a:gd name="connsiteY225" fmla="*/ 6447692 h 7702062"/>
                <a:gd name="connsiteX226" fmla="*/ 9448800 w 12379569"/>
                <a:gd name="connsiteY226" fmla="*/ 6424246 h 7702062"/>
                <a:gd name="connsiteX227" fmla="*/ 9483969 w 12379569"/>
                <a:gd name="connsiteY227" fmla="*/ 6400800 h 7702062"/>
                <a:gd name="connsiteX228" fmla="*/ 9554307 w 12379569"/>
                <a:gd name="connsiteY228" fmla="*/ 6377354 h 7702062"/>
                <a:gd name="connsiteX229" fmla="*/ 9589477 w 12379569"/>
                <a:gd name="connsiteY229" fmla="*/ 6353908 h 7702062"/>
                <a:gd name="connsiteX230" fmla="*/ 9636369 w 12379569"/>
                <a:gd name="connsiteY230" fmla="*/ 6342185 h 7702062"/>
                <a:gd name="connsiteX231" fmla="*/ 9671538 w 12379569"/>
                <a:gd name="connsiteY231" fmla="*/ 6330462 h 7702062"/>
                <a:gd name="connsiteX232" fmla="*/ 9753600 w 12379569"/>
                <a:gd name="connsiteY232" fmla="*/ 6307015 h 7702062"/>
                <a:gd name="connsiteX233" fmla="*/ 9788769 w 12379569"/>
                <a:gd name="connsiteY233" fmla="*/ 6283569 h 7702062"/>
                <a:gd name="connsiteX234" fmla="*/ 9835661 w 12379569"/>
                <a:gd name="connsiteY234" fmla="*/ 6271846 h 7702062"/>
                <a:gd name="connsiteX235" fmla="*/ 9882554 w 12379569"/>
                <a:gd name="connsiteY235" fmla="*/ 6248400 h 7702062"/>
                <a:gd name="connsiteX236" fmla="*/ 9929446 w 12379569"/>
                <a:gd name="connsiteY236" fmla="*/ 6236677 h 7702062"/>
                <a:gd name="connsiteX237" fmla="*/ 10011507 w 12379569"/>
                <a:gd name="connsiteY237" fmla="*/ 6189785 h 7702062"/>
                <a:gd name="connsiteX238" fmla="*/ 10081846 w 12379569"/>
                <a:gd name="connsiteY238" fmla="*/ 6166338 h 7702062"/>
                <a:gd name="connsiteX239" fmla="*/ 10152184 w 12379569"/>
                <a:gd name="connsiteY239" fmla="*/ 6142892 h 7702062"/>
                <a:gd name="connsiteX240" fmla="*/ 10187354 w 12379569"/>
                <a:gd name="connsiteY240" fmla="*/ 6131169 h 7702062"/>
                <a:gd name="connsiteX241" fmla="*/ 10234246 w 12379569"/>
                <a:gd name="connsiteY241" fmla="*/ 6107723 h 7702062"/>
                <a:gd name="connsiteX242" fmla="*/ 10304584 w 12379569"/>
                <a:gd name="connsiteY242" fmla="*/ 6096000 h 7702062"/>
                <a:gd name="connsiteX243" fmla="*/ 10339754 w 12379569"/>
                <a:gd name="connsiteY243" fmla="*/ 6084277 h 7702062"/>
                <a:gd name="connsiteX244" fmla="*/ 10386646 w 12379569"/>
                <a:gd name="connsiteY244" fmla="*/ 6072554 h 7702062"/>
                <a:gd name="connsiteX245" fmla="*/ 10421815 w 12379569"/>
                <a:gd name="connsiteY245" fmla="*/ 6060831 h 7702062"/>
                <a:gd name="connsiteX246" fmla="*/ 10468707 w 12379569"/>
                <a:gd name="connsiteY246" fmla="*/ 6037385 h 7702062"/>
                <a:gd name="connsiteX247" fmla="*/ 10585938 w 12379569"/>
                <a:gd name="connsiteY247" fmla="*/ 6013938 h 7702062"/>
                <a:gd name="connsiteX248" fmla="*/ 10679723 w 12379569"/>
                <a:gd name="connsiteY248" fmla="*/ 5990492 h 7702062"/>
                <a:gd name="connsiteX249" fmla="*/ 10738338 w 12379569"/>
                <a:gd name="connsiteY249" fmla="*/ 5978769 h 7702062"/>
                <a:gd name="connsiteX250" fmla="*/ 10773507 w 12379569"/>
                <a:gd name="connsiteY250" fmla="*/ 5967046 h 7702062"/>
                <a:gd name="connsiteX251" fmla="*/ 11054861 w 12379569"/>
                <a:gd name="connsiteY251" fmla="*/ 5920154 h 7702062"/>
                <a:gd name="connsiteX252" fmla="*/ 11254154 w 12379569"/>
                <a:gd name="connsiteY252" fmla="*/ 5884985 h 7702062"/>
                <a:gd name="connsiteX253" fmla="*/ 11336215 w 12379569"/>
                <a:gd name="connsiteY253" fmla="*/ 5861538 h 7702062"/>
                <a:gd name="connsiteX254" fmla="*/ 11406554 w 12379569"/>
                <a:gd name="connsiteY254" fmla="*/ 5838092 h 7702062"/>
                <a:gd name="connsiteX255" fmla="*/ 11441723 w 12379569"/>
                <a:gd name="connsiteY255" fmla="*/ 5826369 h 7702062"/>
                <a:gd name="connsiteX256" fmla="*/ 11617569 w 12379569"/>
                <a:gd name="connsiteY256" fmla="*/ 5802923 h 7702062"/>
                <a:gd name="connsiteX257" fmla="*/ 11758246 w 12379569"/>
                <a:gd name="connsiteY257" fmla="*/ 5791200 h 7702062"/>
                <a:gd name="connsiteX258" fmla="*/ 11875477 w 12379569"/>
                <a:gd name="connsiteY258" fmla="*/ 5756031 h 7702062"/>
                <a:gd name="connsiteX259" fmla="*/ 11910646 w 12379569"/>
                <a:gd name="connsiteY259" fmla="*/ 5744308 h 7702062"/>
                <a:gd name="connsiteX260" fmla="*/ 11992707 w 12379569"/>
                <a:gd name="connsiteY260" fmla="*/ 5709138 h 7702062"/>
                <a:gd name="connsiteX261" fmla="*/ 12109938 w 12379569"/>
                <a:gd name="connsiteY261" fmla="*/ 5685692 h 7702062"/>
                <a:gd name="connsiteX262" fmla="*/ 12156831 w 12379569"/>
                <a:gd name="connsiteY262" fmla="*/ 5662246 h 7702062"/>
                <a:gd name="connsiteX263" fmla="*/ 12227169 w 12379569"/>
                <a:gd name="connsiteY263" fmla="*/ 5580185 h 7702062"/>
                <a:gd name="connsiteX264" fmla="*/ 12274061 w 12379569"/>
                <a:gd name="connsiteY264" fmla="*/ 5521569 h 7702062"/>
                <a:gd name="connsiteX265" fmla="*/ 12262338 w 12379569"/>
                <a:gd name="connsiteY265" fmla="*/ 5474677 h 7702062"/>
                <a:gd name="connsiteX266" fmla="*/ 12238892 w 12379569"/>
                <a:gd name="connsiteY266" fmla="*/ 5439508 h 7702062"/>
                <a:gd name="connsiteX267" fmla="*/ 12285784 w 12379569"/>
                <a:gd name="connsiteY267" fmla="*/ 5334000 h 7702062"/>
                <a:gd name="connsiteX268" fmla="*/ 12309231 w 12379569"/>
                <a:gd name="connsiteY268" fmla="*/ 5310554 h 7702062"/>
                <a:gd name="connsiteX269" fmla="*/ 12344400 w 12379569"/>
                <a:gd name="connsiteY269" fmla="*/ 5205046 h 7702062"/>
                <a:gd name="connsiteX270" fmla="*/ 12367846 w 12379569"/>
                <a:gd name="connsiteY270" fmla="*/ 5134708 h 7702062"/>
                <a:gd name="connsiteX271" fmla="*/ 12379569 w 12379569"/>
                <a:gd name="connsiteY271" fmla="*/ 5099538 h 7702062"/>
                <a:gd name="connsiteX272" fmla="*/ 12356123 w 12379569"/>
                <a:gd name="connsiteY272" fmla="*/ 4700954 h 7702062"/>
                <a:gd name="connsiteX273" fmla="*/ 12332677 w 12379569"/>
                <a:gd name="connsiteY273" fmla="*/ 4525108 h 7702062"/>
                <a:gd name="connsiteX274" fmla="*/ 12320954 w 12379569"/>
                <a:gd name="connsiteY274" fmla="*/ 4489938 h 7702062"/>
                <a:gd name="connsiteX275" fmla="*/ 12297507 w 12379569"/>
                <a:gd name="connsiteY275" fmla="*/ 4466492 h 7702062"/>
                <a:gd name="connsiteX276" fmla="*/ 12227169 w 12379569"/>
                <a:gd name="connsiteY276" fmla="*/ 4396154 h 7702062"/>
                <a:gd name="connsiteX277" fmla="*/ 12180277 w 12379569"/>
                <a:gd name="connsiteY277" fmla="*/ 4372708 h 7702062"/>
                <a:gd name="connsiteX278" fmla="*/ 12098215 w 12379569"/>
                <a:gd name="connsiteY278" fmla="*/ 4314092 h 7702062"/>
                <a:gd name="connsiteX279" fmla="*/ 11910646 w 12379569"/>
                <a:gd name="connsiteY279" fmla="*/ 4337538 h 7702062"/>
                <a:gd name="connsiteX280" fmla="*/ 11840307 w 12379569"/>
                <a:gd name="connsiteY280" fmla="*/ 4372708 h 7702062"/>
                <a:gd name="connsiteX281" fmla="*/ 11758246 w 12379569"/>
                <a:gd name="connsiteY281" fmla="*/ 4407877 h 7702062"/>
                <a:gd name="connsiteX282" fmla="*/ 11723077 w 12379569"/>
                <a:gd name="connsiteY282" fmla="*/ 4431323 h 7702062"/>
                <a:gd name="connsiteX283" fmla="*/ 11676184 w 12379569"/>
                <a:gd name="connsiteY283" fmla="*/ 4454769 h 7702062"/>
                <a:gd name="connsiteX284" fmla="*/ 11641015 w 12379569"/>
                <a:gd name="connsiteY284" fmla="*/ 4478215 h 7702062"/>
                <a:gd name="connsiteX285" fmla="*/ 11617569 w 12379569"/>
                <a:gd name="connsiteY285" fmla="*/ 4501662 h 7702062"/>
                <a:gd name="connsiteX286" fmla="*/ 11500338 w 12379569"/>
                <a:gd name="connsiteY286" fmla="*/ 4548554 h 7702062"/>
                <a:gd name="connsiteX287" fmla="*/ 11394831 w 12379569"/>
                <a:gd name="connsiteY287" fmla="*/ 4536831 h 7702062"/>
                <a:gd name="connsiteX288" fmla="*/ 11324492 w 12379569"/>
                <a:gd name="connsiteY288" fmla="*/ 4489938 h 7702062"/>
                <a:gd name="connsiteX289" fmla="*/ 11289323 w 12379569"/>
                <a:gd name="connsiteY289" fmla="*/ 4466492 h 7702062"/>
                <a:gd name="connsiteX290" fmla="*/ 11254154 w 12379569"/>
                <a:gd name="connsiteY290" fmla="*/ 4454769 h 7702062"/>
                <a:gd name="connsiteX291" fmla="*/ 11207261 w 12379569"/>
                <a:gd name="connsiteY291" fmla="*/ 4431323 h 7702062"/>
                <a:gd name="connsiteX292" fmla="*/ 11090031 w 12379569"/>
                <a:gd name="connsiteY292" fmla="*/ 4454769 h 7702062"/>
                <a:gd name="connsiteX293" fmla="*/ 11019692 w 12379569"/>
                <a:gd name="connsiteY293" fmla="*/ 4501662 h 7702062"/>
                <a:gd name="connsiteX294" fmla="*/ 10984523 w 12379569"/>
                <a:gd name="connsiteY294" fmla="*/ 4525108 h 7702062"/>
                <a:gd name="connsiteX295" fmla="*/ 10949354 w 12379569"/>
                <a:gd name="connsiteY295" fmla="*/ 4536831 h 7702062"/>
                <a:gd name="connsiteX296" fmla="*/ 10925907 w 12379569"/>
                <a:gd name="connsiteY296" fmla="*/ 4572000 h 7702062"/>
                <a:gd name="connsiteX297" fmla="*/ 10890738 w 12379569"/>
                <a:gd name="connsiteY297" fmla="*/ 4583723 h 7702062"/>
                <a:gd name="connsiteX298" fmla="*/ 10855569 w 12379569"/>
                <a:gd name="connsiteY298" fmla="*/ 4607169 h 7702062"/>
                <a:gd name="connsiteX299" fmla="*/ 10679723 w 12379569"/>
                <a:gd name="connsiteY299" fmla="*/ 4654062 h 7702062"/>
                <a:gd name="connsiteX300" fmla="*/ 10585938 w 12379569"/>
                <a:gd name="connsiteY300" fmla="*/ 4630615 h 7702062"/>
                <a:gd name="connsiteX301" fmla="*/ 10492154 w 12379569"/>
                <a:gd name="connsiteY301" fmla="*/ 4607169 h 7702062"/>
                <a:gd name="connsiteX302" fmla="*/ 10468707 w 12379569"/>
                <a:gd name="connsiteY302" fmla="*/ 4583723 h 7702062"/>
                <a:gd name="connsiteX303" fmla="*/ 10398369 w 12379569"/>
                <a:gd name="connsiteY303" fmla="*/ 4536831 h 7702062"/>
                <a:gd name="connsiteX304" fmla="*/ 10374923 w 12379569"/>
                <a:gd name="connsiteY304" fmla="*/ 4431323 h 7702062"/>
                <a:gd name="connsiteX305" fmla="*/ 10363200 w 12379569"/>
                <a:gd name="connsiteY305" fmla="*/ 4396154 h 7702062"/>
                <a:gd name="connsiteX306" fmla="*/ 10328031 w 12379569"/>
                <a:gd name="connsiteY306" fmla="*/ 4372708 h 7702062"/>
                <a:gd name="connsiteX307" fmla="*/ 10292861 w 12379569"/>
                <a:gd name="connsiteY307" fmla="*/ 4337538 h 7702062"/>
                <a:gd name="connsiteX308" fmla="*/ 10222523 w 12379569"/>
                <a:gd name="connsiteY308" fmla="*/ 4290646 h 7702062"/>
                <a:gd name="connsiteX309" fmla="*/ 10199077 w 12379569"/>
                <a:gd name="connsiteY309" fmla="*/ 4220308 h 7702062"/>
                <a:gd name="connsiteX310" fmla="*/ 10187354 w 12379569"/>
                <a:gd name="connsiteY310" fmla="*/ 4056185 h 7702062"/>
                <a:gd name="connsiteX311" fmla="*/ 10163907 w 12379569"/>
                <a:gd name="connsiteY311" fmla="*/ 4032738 h 7702062"/>
                <a:gd name="connsiteX312" fmla="*/ 10140461 w 12379569"/>
                <a:gd name="connsiteY312" fmla="*/ 3997569 h 7702062"/>
                <a:gd name="connsiteX313" fmla="*/ 10128738 w 12379569"/>
                <a:gd name="connsiteY313" fmla="*/ 3962400 h 7702062"/>
                <a:gd name="connsiteX314" fmla="*/ 10058400 w 12379569"/>
                <a:gd name="connsiteY314" fmla="*/ 3892062 h 7702062"/>
                <a:gd name="connsiteX315" fmla="*/ 9999784 w 12379569"/>
                <a:gd name="connsiteY315" fmla="*/ 3880338 h 7702062"/>
                <a:gd name="connsiteX316" fmla="*/ 9917723 w 12379569"/>
                <a:gd name="connsiteY316" fmla="*/ 3845169 h 7702062"/>
                <a:gd name="connsiteX317" fmla="*/ 9859107 w 12379569"/>
                <a:gd name="connsiteY317" fmla="*/ 3798277 h 7702062"/>
                <a:gd name="connsiteX318" fmla="*/ 9847384 w 12379569"/>
                <a:gd name="connsiteY318" fmla="*/ 3763108 h 7702062"/>
                <a:gd name="connsiteX319" fmla="*/ 9812215 w 12379569"/>
                <a:gd name="connsiteY319" fmla="*/ 3751385 h 7702062"/>
                <a:gd name="connsiteX320" fmla="*/ 9777046 w 12379569"/>
                <a:gd name="connsiteY320" fmla="*/ 3727938 h 7702062"/>
                <a:gd name="connsiteX321" fmla="*/ 9753600 w 12379569"/>
                <a:gd name="connsiteY321" fmla="*/ 3692769 h 7702062"/>
                <a:gd name="connsiteX322" fmla="*/ 9730154 w 12379569"/>
                <a:gd name="connsiteY322" fmla="*/ 3622431 h 7702062"/>
                <a:gd name="connsiteX323" fmla="*/ 9694984 w 12379569"/>
                <a:gd name="connsiteY323" fmla="*/ 3610708 h 7702062"/>
                <a:gd name="connsiteX324" fmla="*/ 9659815 w 12379569"/>
                <a:gd name="connsiteY324" fmla="*/ 3575538 h 7702062"/>
                <a:gd name="connsiteX325" fmla="*/ 9659815 w 12379569"/>
                <a:gd name="connsiteY325" fmla="*/ 3481754 h 7702062"/>
                <a:gd name="connsiteX326" fmla="*/ 9671538 w 12379569"/>
                <a:gd name="connsiteY326" fmla="*/ 3446585 h 7702062"/>
                <a:gd name="connsiteX327" fmla="*/ 9730154 w 12379569"/>
                <a:gd name="connsiteY327" fmla="*/ 3387969 h 7702062"/>
                <a:gd name="connsiteX328" fmla="*/ 9741877 w 12379569"/>
                <a:gd name="connsiteY328" fmla="*/ 3352800 h 7702062"/>
                <a:gd name="connsiteX329" fmla="*/ 9812215 w 12379569"/>
                <a:gd name="connsiteY329" fmla="*/ 3329354 h 7702062"/>
                <a:gd name="connsiteX330" fmla="*/ 9835661 w 12379569"/>
                <a:gd name="connsiteY330" fmla="*/ 3294185 h 7702062"/>
                <a:gd name="connsiteX331" fmla="*/ 9870831 w 12379569"/>
                <a:gd name="connsiteY331" fmla="*/ 3270738 h 7702062"/>
                <a:gd name="connsiteX332" fmla="*/ 9882554 w 12379569"/>
                <a:gd name="connsiteY332" fmla="*/ 3223846 h 7702062"/>
                <a:gd name="connsiteX333" fmla="*/ 9835661 w 12379569"/>
                <a:gd name="connsiteY333" fmla="*/ 3141785 h 7702062"/>
                <a:gd name="connsiteX334" fmla="*/ 9823938 w 12379569"/>
                <a:gd name="connsiteY334" fmla="*/ 3024554 h 7702062"/>
                <a:gd name="connsiteX335" fmla="*/ 9788769 w 12379569"/>
                <a:gd name="connsiteY335" fmla="*/ 2965938 h 7702062"/>
                <a:gd name="connsiteX336" fmla="*/ 9741877 w 12379569"/>
                <a:gd name="connsiteY336" fmla="*/ 2895600 h 7702062"/>
                <a:gd name="connsiteX337" fmla="*/ 9730154 w 12379569"/>
                <a:gd name="connsiteY337" fmla="*/ 2860431 h 7702062"/>
                <a:gd name="connsiteX338" fmla="*/ 9671538 w 12379569"/>
                <a:gd name="connsiteY338" fmla="*/ 2801815 h 7702062"/>
                <a:gd name="connsiteX339" fmla="*/ 9636369 w 12379569"/>
                <a:gd name="connsiteY339" fmla="*/ 2766646 h 7702062"/>
                <a:gd name="connsiteX340" fmla="*/ 9589477 w 12379569"/>
                <a:gd name="connsiteY340" fmla="*/ 2696308 h 7702062"/>
                <a:gd name="connsiteX341" fmla="*/ 9519138 w 12379569"/>
                <a:gd name="connsiteY341" fmla="*/ 2625969 h 7702062"/>
                <a:gd name="connsiteX342" fmla="*/ 9460523 w 12379569"/>
                <a:gd name="connsiteY342" fmla="*/ 2520462 h 7702062"/>
                <a:gd name="connsiteX343" fmla="*/ 9437077 w 12379569"/>
                <a:gd name="connsiteY343" fmla="*/ 2497015 h 7702062"/>
                <a:gd name="connsiteX344" fmla="*/ 9366738 w 12379569"/>
                <a:gd name="connsiteY344" fmla="*/ 2426677 h 7702062"/>
                <a:gd name="connsiteX345" fmla="*/ 9343292 w 12379569"/>
                <a:gd name="connsiteY345" fmla="*/ 2391508 h 7702062"/>
                <a:gd name="connsiteX346" fmla="*/ 9308123 w 12379569"/>
                <a:gd name="connsiteY346" fmla="*/ 2379785 h 7702062"/>
                <a:gd name="connsiteX347" fmla="*/ 9272954 w 12379569"/>
                <a:gd name="connsiteY347" fmla="*/ 2344615 h 7702062"/>
                <a:gd name="connsiteX348" fmla="*/ 9249507 w 12379569"/>
                <a:gd name="connsiteY348" fmla="*/ 2274277 h 7702062"/>
                <a:gd name="connsiteX349" fmla="*/ 9202615 w 12379569"/>
                <a:gd name="connsiteY349" fmla="*/ 2203938 h 7702062"/>
                <a:gd name="connsiteX350" fmla="*/ 9167446 w 12379569"/>
                <a:gd name="connsiteY350" fmla="*/ 2098431 h 7702062"/>
                <a:gd name="connsiteX351" fmla="*/ 9132277 w 12379569"/>
                <a:gd name="connsiteY351" fmla="*/ 2063262 h 7702062"/>
                <a:gd name="connsiteX352" fmla="*/ 9061938 w 12379569"/>
                <a:gd name="connsiteY352" fmla="*/ 2028092 h 7702062"/>
                <a:gd name="connsiteX353" fmla="*/ 8991600 w 12379569"/>
                <a:gd name="connsiteY353" fmla="*/ 1957754 h 7702062"/>
                <a:gd name="connsiteX354" fmla="*/ 8944707 w 12379569"/>
                <a:gd name="connsiteY354" fmla="*/ 1934308 h 7702062"/>
                <a:gd name="connsiteX355" fmla="*/ 8909538 w 12379569"/>
                <a:gd name="connsiteY355" fmla="*/ 1910862 h 7702062"/>
                <a:gd name="connsiteX356" fmla="*/ 8804031 w 12379569"/>
                <a:gd name="connsiteY356" fmla="*/ 1875692 h 7702062"/>
                <a:gd name="connsiteX357" fmla="*/ 8768861 w 12379569"/>
                <a:gd name="connsiteY357" fmla="*/ 1863969 h 7702062"/>
                <a:gd name="connsiteX358" fmla="*/ 8663354 w 12379569"/>
                <a:gd name="connsiteY358" fmla="*/ 1852246 h 7702062"/>
                <a:gd name="connsiteX359" fmla="*/ 8557846 w 12379569"/>
                <a:gd name="connsiteY359" fmla="*/ 1817077 h 7702062"/>
                <a:gd name="connsiteX360" fmla="*/ 8522677 w 12379569"/>
                <a:gd name="connsiteY360" fmla="*/ 1805354 h 7702062"/>
                <a:gd name="connsiteX361" fmla="*/ 8452338 w 12379569"/>
                <a:gd name="connsiteY361" fmla="*/ 1758462 h 7702062"/>
                <a:gd name="connsiteX362" fmla="*/ 8428892 w 12379569"/>
                <a:gd name="connsiteY362" fmla="*/ 1735015 h 7702062"/>
                <a:gd name="connsiteX363" fmla="*/ 8382000 w 12379569"/>
                <a:gd name="connsiteY363" fmla="*/ 1711569 h 7702062"/>
                <a:gd name="connsiteX364" fmla="*/ 8346831 w 12379569"/>
                <a:gd name="connsiteY364" fmla="*/ 1688123 h 7702062"/>
                <a:gd name="connsiteX365" fmla="*/ 8288215 w 12379569"/>
                <a:gd name="connsiteY365" fmla="*/ 1676400 h 7702062"/>
                <a:gd name="connsiteX366" fmla="*/ 8194431 w 12379569"/>
                <a:gd name="connsiteY366" fmla="*/ 1617785 h 7702062"/>
                <a:gd name="connsiteX367" fmla="*/ 8159261 w 12379569"/>
                <a:gd name="connsiteY367" fmla="*/ 1594338 h 7702062"/>
                <a:gd name="connsiteX368" fmla="*/ 8088923 w 12379569"/>
                <a:gd name="connsiteY368" fmla="*/ 1570892 h 7702062"/>
                <a:gd name="connsiteX369" fmla="*/ 8018584 w 12379569"/>
                <a:gd name="connsiteY369" fmla="*/ 1500554 h 7702062"/>
                <a:gd name="connsiteX370" fmla="*/ 7995138 w 12379569"/>
                <a:gd name="connsiteY370" fmla="*/ 1465385 h 7702062"/>
                <a:gd name="connsiteX371" fmla="*/ 7971692 w 12379569"/>
                <a:gd name="connsiteY371" fmla="*/ 1441938 h 7702062"/>
                <a:gd name="connsiteX372" fmla="*/ 7866184 w 12379569"/>
                <a:gd name="connsiteY372" fmla="*/ 1406769 h 7702062"/>
                <a:gd name="connsiteX373" fmla="*/ 7772400 w 12379569"/>
                <a:gd name="connsiteY373" fmla="*/ 1312985 h 7702062"/>
                <a:gd name="connsiteX374" fmla="*/ 7725507 w 12379569"/>
                <a:gd name="connsiteY374" fmla="*/ 1266092 h 7702062"/>
                <a:gd name="connsiteX375" fmla="*/ 7678615 w 12379569"/>
                <a:gd name="connsiteY375" fmla="*/ 1195754 h 7702062"/>
                <a:gd name="connsiteX376" fmla="*/ 7655169 w 12379569"/>
                <a:gd name="connsiteY376" fmla="*/ 1148862 h 7702062"/>
                <a:gd name="connsiteX377" fmla="*/ 7643446 w 12379569"/>
                <a:gd name="connsiteY377" fmla="*/ 1066800 h 7702062"/>
                <a:gd name="connsiteX378" fmla="*/ 7620000 w 12379569"/>
                <a:gd name="connsiteY378" fmla="*/ 984738 h 7702062"/>
                <a:gd name="connsiteX379" fmla="*/ 7631723 w 12379569"/>
                <a:gd name="connsiteY379" fmla="*/ 726831 h 7702062"/>
                <a:gd name="connsiteX380" fmla="*/ 7666892 w 12379569"/>
                <a:gd name="connsiteY380" fmla="*/ 644769 h 7702062"/>
                <a:gd name="connsiteX381" fmla="*/ 7702061 w 12379569"/>
                <a:gd name="connsiteY381" fmla="*/ 527538 h 7702062"/>
                <a:gd name="connsiteX382" fmla="*/ 7690338 w 12379569"/>
                <a:gd name="connsiteY382" fmla="*/ 445477 h 7702062"/>
                <a:gd name="connsiteX383" fmla="*/ 7643446 w 12379569"/>
                <a:gd name="connsiteY383" fmla="*/ 433754 h 7702062"/>
                <a:gd name="connsiteX384" fmla="*/ 7491046 w 12379569"/>
                <a:gd name="connsiteY384" fmla="*/ 422031 h 7702062"/>
                <a:gd name="connsiteX385" fmla="*/ 7455877 w 12379569"/>
                <a:gd name="connsiteY385" fmla="*/ 410308 h 7702062"/>
                <a:gd name="connsiteX386" fmla="*/ 6775938 w 12379569"/>
                <a:gd name="connsiteY386" fmla="*/ 398585 h 7702062"/>
                <a:gd name="connsiteX387" fmla="*/ 6682154 w 12379569"/>
                <a:gd name="connsiteY387" fmla="*/ 410308 h 7702062"/>
                <a:gd name="connsiteX388" fmla="*/ 6600092 w 12379569"/>
                <a:gd name="connsiteY388" fmla="*/ 422031 h 7702062"/>
                <a:gd name="connsiteX389" fmla="*/ 6424246 w 12379569"/>
                <a:gd name="connsiteY389" fmla="*/ 433754 h 7702062"/>
                <a:gd name="connsiteX390" fmla="*/ 5556738 w 12379569"/>
                <a:gd name="connsiteY390" fmla="*/ 422031 h 7702062"/>
                <a:gd name="connsiteX391" fmla="*/ 5533292 w 12379569"/>
                <a:gd name="connsiteY391" fmla="*/ 351692 h 7702062"/>
                <a:gd name="connsiteX392" fmla="*/ 5521569 w 12379569"/>
                <a:gd name="connsiteY392" fmla="*/ 269631 h 7702062"/>
                <a:gd name="connsiteX393" fmla="*/ 5474677 w 12379569"/>
                <a:gd name="connsiteY393" fmla="*/ 246185 h 7702062"/>
                <a:gd name="connsiteX394" fmla="*/ 5404338 w 12379569"/>
                <a:gd name="connsiteY394" fmla="*/ 222738 h 7702062"/>
                <a:gd name="connsiteX395" fmla="*/ 5205046 w 12379569"/>
                <a:gd name="connsiteY395" fmla="*/ 234462 h 7702062"/>
                <a:gd name="connsiteX396" fmla="*/ 5181600 w 12379569"/>
                <a:gd name="connsiteY396" fmla="*/ 422031 h 7702062"/>
                <a:gd name="connsiteX397" fmla="*/ 5146431 w 12379569"/>
                <a:gd name="connsiteY397" fmla="*/ 445477 h 7702062"/>
                <a:gd name="connsiteX398" fmla="*/ 5111261 w 12379569"/>
                <a:gd name="connsiteY398" fmla="*/ 457200 h 7702062"/>
                <a:gd name="connsiteX399" fmla="*/ 5017477 w 12379569"/>
                <a:gd name="connsiteY399" fmla="*/ 445477 h 7702062"/>
                <a:gd name="connsiteX400" fmla="*/ 4982307 w 12379569"/>
                <a:gd name="connsiteY400" fmla="*/ 422031 h 7702062"/>
                <a:gd name="connsiteX401" fmla="*/ 4935415 w 12379569"/>
                <a:gd name="connsiteY401" fmla="*/ 410308 h 7702062"/>
                <a:gd name="connsiteX402" fmla="*/ 4865077 w 12379569"/>
                <a:gd name="connsiteY402" fmla="*/ 351692 h 7702062"/>
                <a:gd name="connsiteX403" fmla="*/ 4853354 w 12379569"/>
                <a:gd name="connsiteY403" fmla="*/ 316523 h 7702062"/>
                <a:gd name="connsiteX404" fmla="*/ 4794738 w 12379569"/>
                <a:gd name="connsiteY404" fmla="*/ 246185 h 7702062"/>
                <a:gd name="connsiteX405" fmla="*/ 4736123 w 12379569"/>
                <a:gd name="connsiteY405" fmla="*/ 222738 h 7702062"/>
                <a:gd name="connsiteX406" fmla="*/ 4560277 w 12379569"/>
                <a:gd name="connsiteY406" fmla="*/ 164123 h 7702062"/>
                <a:gd name="connsiteX407" fmla="*/ 4489938 w 12379569"/>
                <a:gd name="connsiteY407" fmla="*/ 140677 h 7702062"/>
                <a:gd name="connsiteX408" fmla="*/ 4454769 w 12379569"/>
                <a:gd name="connsiteY408" fmla="*/ 117231 h 7702062"/>
                <a:gd name="connsiteX409" fmla="*/ 4372707 w 12379569"/>
                <a:gd name="connsiteY409" fmla="*/ 93785 h 7702062"/>
                <a:gd name="connsiteX410" fmla="*/ 4302369 w 12379569"/>
                <a:gd name="connsiteY410" fmla="*/ 70338 h 7702062"/>
                <a:gd name="connsiteX411" fmla="*/ 3622431 w 12379569"/>
                <a:gd name="connsiteY411" fmla="*/ 70338 h 7702062"/>
                <a:gd name="connsiteX412" fmla="*/ 3575538 w 12379569"/>
                <a:gd name="connsiteY412" fmla="*/ 46892 h 7702062"/>
                <a:gd name="connsiteX413" fmla="*/ 3505200 w 12379569"/>
                <a:gd name="connsiteY413" fmla="*/ 23446 h 7702062"/>
                <a:gd name="connsiteX414" fmla="*/ 3470031 w 12379569"/>
                <a:gd name="connsiteY414" fmla="*/ 11723 h 7702062"/>
                <a:gd name="connsiteX415" fmla="*/ 3434861 w 12379569"/>
                <a:gd name="connsiteY415" fmla="*/ 0 h 7702062"/>
                <a:gd name="connsiteX416" fmla="*/ 3153507 w 12379569"/>
                <a:gd name="connsiteY416" fmla="*/ 11723 h 7702062"/>
                <a:gd name="connsiteX417" fmla="*/ 3106615 w 12379569"/>
                <a:gd name="connsiteY417" fmla="*/ 35169 h 7702062"/>
                <a:gd name="connsiteX418" fmla="*/ 3059723 w 12379569"/>
                <a:gd name="connsiteY418" fmla="*/ 35169 h 770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79569" h="7702062">
                  <a:moveTo>
                    <a:pt x="3059723" y="35169"/>
                  </a:moveTo>
                  <a:cubicBezTo>
                    <a:pt x="3046046" y="37123"/>
                    <a:pt x="3035150" y="40534"/>
                    <a:pt x="3024554" y="46892"/>
                  </a:cubicBezTo>
                  <a:cubicBezTo>
                    <a:pt x="3015076" y="52579"/>
                    <a:pt x="3009738" y="63433"/>
                    <a:pt x="3001107" y="70338"/>
                  </a:cubicBezTo>
                  <a:cubicBezTo>
                    <a:pt x="2990105" y="79140"/>
                    <a:pt x="2977661" y="85969"/>
                    <a:pt x="2965938" y="93785"/>
                  </a:cubicBezTo>
                  <a:cubicBezTo>
                    <a:pt x="2958123" y="105508"/>
                    <a:pt x="2948214" y="116079"/>
                    <a:pt x="2942492" y="128954"/>
                  </a:cubicBezTo>
                  <a:cubicBezTo>
                    <a:pt x="2932455" y="151538"/>
                    <a:pt x="2932755" y="178728"/>
                    <a:pt x="2919046" y="199292"/>
                  </a:cubicBezTo>
                  <a:cubicBezTo>
                    <a:pt x="2911231" y="211015"/>
                    <a:pt x="2901322" y="221587"/>
                    <a:pt x="2895600" y="234462"/>
                  </a:cubicBezTo>
                  <a:cubicBezTo>
                    <a:pt x="2885563" y="257046"/>
                    <a:pt x="2879969" y="281354"/>
                    <a:pt x="2872154" y="304800"/>
                  </a:cubicBezTo>
                  <a:lnTo>
                    <a:pt x="2860431" y="339969"/>
                  </a:lnTo>
                  <a:cubicBezTo>
                    <a:pt x="2841542" y="642170"/>
                    <a:pt x="2869778" y="447928"/>
                    <a:pt x="2836984" y="562708"/>
                  </a:cubicBezTo>
                  <a:cubicBezTo>
                    <a:pt x="2832558" y="578200"/>
                    <a:pt x="2832466" y="595189"/>
                    <a:pt x="2825261" y="609600"/>
                  </a:cubicBezTo>
                  <a:cubicBezTo>
                    <a:pt x="2798751" y="662621"/>
                    <a:pt x="2787895" y="670412"/>
                    <a:pt x="2754923" y="703385"/>
                  </a:cubicBezTo>
                  <a:cubicBezTo>
                    <a:pt x="2727021" y="787090"/>
                    <a:pt x="2752041" y="760014"/>
                    <a:pt x="2696307" y="797169"/>
                  </a:cubicBezTo>
                  <a:cubicBezTo>
                    <a:pt x="2692399" y="816708"/>
                    <a:pt x="2692829" y="837645"/>
                    <a:pt x="2684584" y="855785"/>
                  </a:cubicBezTo>
                  <a:cubicBezTo>
                    <a:pt x="2672924" y="881438"/>
                    <a:pt x="2637692" y="926123"/>
                    <a:pt x="2637692" y="926123"/>
                  </a:cubicBezTo>
                  <a:cubicBezTo>
                    <a:pt x="2633784" y="965200"/>
                    <a:pt x="2633206" y="1004755"/>
                    <a:pt x="2625969" y="1043354"/>
                  </a:cubicBezTo>
                  <a:cubicBezTo>
                    <a:pt x="2614110" y="1106600"/>
                    <a:pt x="2601474" y="1108325"/>
                    <a:pt x="2579077" y="1160585"/>
                  </a:cubicBezTo>
                  <a:cubicBezTo>
                    <a:pt x="2556250" y="1213848"/>
                    <a:pt x="2582897" y="1180211"/>
                    <a:pt x="2543907" y="1219200"/>
                  </a:cubicBezTo>
                  <a:lnTo>
                    <a:pt x="2520461" y="1289538"/>
                  </a:lnTo>
                  <a:lnTo>
                    <a:pt x="2508738" y="1324708"/>
                  </a:lnTo>
                  <a:cubicBezTo>
                    <a:pt x="2516553" y="1340339"/>
                    <a:pt x="2522490" y="1357060"/>
                    <a:pt x="2532184" y="1371600"/>
                  </a:cubicBezTo>
                  <a:cubicBezTo>
                    <a:pt x="2538315" y="1380796"/>
                    <a:pt x="2549944" y="1385568"/>
                    <a:pt x="2555631" y="1395046"/>
                  </a:cubicBezTo>
                  <a:cubicBezTo>
                    <a:pt x="2561989" y="1405642"/>
                    <a:pt x="2561828" y="1419162"/>
                    <a:pt x="2567354" y="1430215"/>
                  </a:cubicBezTo>
                  <a:cubicBezTo>
                    <a:pt x="2583676" y="1462859"/>
                    <a:pt x="2600041" y="1474626"/>
                    <a:pt x="2625969" y="1500554"/>
                  </a:cubicBezTo>
                  <a:cubicBezTo>
                    <a:pt x="2622061" y="1539631"/>
                    <a:pt x="2625795" y="1580250"/>
                    <a:pt x="2614246" y="1617785"/>
                  </a:cubicBezTo>
                  <a:cubicBezTo>
                    <a:pt x="2609347" y="1633706"/>
                    <a:pt x="2540383" y="1681974"/>
                    <a:pt x="2532184" y="1688123"/>
                  </a:cubicBezTo>
                  <a:cubicBezTo>
                    <a:pt x="2473972" y="1775440"/>
                    <a:pt x="2548788" y="1668198"/>
                    <a:pt x="2473569" y="1758462"/>
                  </a:cubicBezTo>
                  <a:cubicBezTo>
                    <a:pt x="2464549" y="1769286"/>
                    <a:pt x="2460086" y="1783668"/>
                    <a:pt x="2450123" y="1793631"/>
                  </a:cubicBezTo>
                  <a:cubicBezTo>
                    <a:pt x="2440160" y="1803594"/>
                    <a:pt x="2425557" y="1807799"/>
                    <a:pt x="2414954" y="1817077"/>
                  </a:cubicBezTo>
                  <a:cubicBezTo>
                    <a:pt x="2394159" y="1835272"/>
                    <a:pt x="2371665" y="1852701"/>
                    <a:pt x="2356338" y="1875692"/>
                  </a:cubicBezTo>
                  <a:cubicBezTo>
                    <a:pt x="2348523" y="1887415"/>
                    <a:pt x="2342855" y="1900899"/>
                    <a:pt x="2332892" y="1910862"/>
                  </a:cubicBezTo>
                  <a:cubicBezTo>
                    <a:pt x="2322929" y="1920825"/>
                    <a:pt x="2309446" y="1926493"/>
                    <a:pt x="2297723" y="1934308"/>
                  </a:cubicBezTo>
                  <a:cubicBezTo>
                    <a:pt x="2268258" y="2022704"/>
                    <a:pt x="2311431" y="1917175"/>
                    <a:pt x="2250831" y="1992923"/>
                  </a:cubicBezTo>
                  <a:cubicBezTo>
                    <a:pt x="2243111" y="2002572"/>
                    <a:pt x="2244633" y="2017039"/>
                    <a:pt x="2239107" y="2028092"/>
                  </a:cubicBezTo>
                  <a:cubicBezTo>
                    <a:pt x="2219567" y="2067171"/>
                    <a:pt x="2215663" y="2063261"/>
                    <a:pt x="2180492" y="2086708"/>
                  </a:cubicBezTo>
                  <a:cubicBezTo>
                    <a:pt x="2176584" y="2098431"/>
                    <a:pt x="2172164" y="2109995"/>
                    <a:pt x="2168769" y="2121877"/>
                  </a:cubicBezTo>
                  <a:cubicBezTo>
                    <a:pt x="2164343" y="2137369"/>
                    <a:pt x="2163393" y="2153960"/>
                    <a:pt x="2157046" y="2168769"/>
                  </a:cubicBezTo>
                  <a:cubicBezTo>
                    <a:pt x="2151496" y="2181719"/>
                    <a:pt x="2141415" y="2192215"/>
                    <a:pt x="2133600" y="2203938"/>
                  </a:cubicBezTo>
                  <a:cubicBezTo>
                    <a:pt x="2129692" y="2243015"/>
                    <a:pt x="2127849" y="2282354"/>
                    <a:pt x="2121877" y="2321169"/>
                  </a:cubicBezTo>
                  <a:cubicBezTo>
                    <a:pt x="2119998" y="2333382"/>
                    <a:pt x="2111687" y="2344076"/>
                    <a:pt x="2110154" y="2356338"/>
                  </a:cubicBezTo>
                  <a:cubicBezTo>
                    <a:pt x="2103834" y="2406895"/>
                    <a:pt x="2102339" y="2457938"/>
                    <a:pt x="2098431" y="2508738"/>
                  </a:cubicBezTo>
                  <a:cubicBezTo>
                    <a:pt x="2122708" y="2654405"/>
                    <a:pt x="2114573" y="2575066"/>
                    <a:pt x="2098431" y="2825262"/>
                  </a:cubicBezTo>
                  <a:cubicBezTo>
                    <a:pt x="2090172" y="2953266"/>
                    <a:pt x="2117637" y="2921872"/>
                    <a:pt x="2051538" y="2965938"/>
                  </a:cubicBezTo>
                  <a:cubicBezTo>
                    <a:pt x="2043723" y="2977661"/>
                    <a:pt x="2038055" y="2991145"/>
                    <a:pt x="2028092" y="3001108"/>
                  </a:cubicBezTo>
                  <a:cubicBezTo>
                    <a:pt x="1995095" y="3034105"/>
                    <a:pt x="1979309" y="3033101"/>
                    <a:pt x="1946031" y="3059723"/>
                  </a:cubicBezTo>
                  <a:cubicBezTo>
                    <a:pt x="1937400" y="3066628"/>
                    <a:pt x="1932470" y="3078226"/>
                    <a:pt x="1922584" y="3083169"/>
                  </a:cubicBezTo>
                  <a:cubicBezTo>
                    <a:pt x="1900479" y="3094221"/>
                    <a:pt x="1852246" y="3106615"/>
                    <a:pt x="1852246" y="3106615"/>
                  </a:cubicBezTo>
                  <a:cubicBezTo>
                    <a:pt x="1844431" y="3114431"/>
                    <a:pt x="1835705" y="3121431"/>
                    <a:pt x="1828800" y="3130062"/>
                  </a:cubicBezTo>
                  <a:cubicBezTo>
                    <a:pt x="1819999" y="3141064"/>
                    <a:pt x="1816356" y="3156430"/>
                    <a:pt x="1805354" y="3165231"/>
                  </a:cubicBezTo>
                  <a:cubicBezTo>
                    <a:pt x="1795704" y="3172951"/>
                    <a:pt x="1781907" y="3173046"/>
                    <a:pt x="1770184" y="3176954"/>
                  </a:cubicBezTo>
                  <a:lnTo>
                    <a:pt x="1699846" y="3223846"/>
                  </a:lnTo>
                  <a:cubicBezTo>
                    <a:pt x="1688123" y="3231661"/>
                    <a:pt x="1674640" y="3237329"/>
                    <a:pt x="1664677" y="3247292"/>
                  </a:cubicBezTo>
                  <a:cubicBezTo>
                    <a:pt x="1638750" y="3273219"/>
                    <a:pt x="1626981" y="3289587"/>
                    <a:pt x="1594338" y="3305908"/>
                  </a:cubicBezTo>
                  <a:cubicBezTo>
                    <a:pt x="1583285" y="3311434"/>
                    <a:pt x="1570892" y="3313723"/>
                    <a:pt x="1559169" y="3317631"/>
                  </a:cubicBezTo>
                  <a:cubicBezTo>
                    <a:pt x="1538328" y="3348892"/>
                    <a:pt x="1531799" y="3363667"/>
                    <a:pt x="1500554" y="3387969"/>
                  </a:cubicBezTo>
                  <a:cubicBezTo>
                    <a:pt x="1374355" y="3486124"/>
                    <a:pt x="1474890" y="3390187"/>
                    <a:pt x="1395046" y="3470031"/>
                  </a:cubicBezTo>
                  <a:cubicBezTo>
                    <a:pt x="1373552" y="3534513"/>
                    <a:pt x="1396238" y="3476736"/>
                    <a:pt x="1359877" y="3540369"/>
                  </a:cubicBezTo>
                  <a:cubicBezTo>
                    <a:pt x="1322025" y="3606611"/>
                    <a:pt x="1354774" y="3568920"/>
                    <a:pt x="1312984" y="3610708"/>
                  </a:cubicBezTo>
                  <a:cubicBezTo>
                    <a:pt x="1283359" y="3699582"/>
                    <a:pt x="1304367" y="3661275"/>
                    <a:pt x="1254369" y="3727938"/>
                  </a:cubicBezTo>
                  <a:cubicBezTo>
                    <a:pt x="1250461" y="3739661"/>
                    <a:pt x="1245327" y="3751045"/>
                    <a:pt x="1242646" y="3763108"/>
                  </a:cubicBezTo>
                  <a:cubicBezTo>
                    <a:pt x="1219616" y="3866744"/>
                    <a:pt x="1242557" y="3798588"/>
                    <a:pt x="1219200" y="3880338"/>
                  </a:cubicBezTo>
                  <a:cubicBezTo>
                    <a:pt x="1215805" y="3892220"/>
                    <a:pt x="1213003" y="3904455"/>
                    <a:pt x="1207477" y="3915508"/>
                  </a:cubicBezTo>
                  <a:cubicBezTo>
                    <a:pt x="1201176" y="3928110"/>
                    <a:pt x="1190332" y="3938075"/>
                    <a:pt x="1184031" y="3950677"/>
                  </a:cubicBezTo>
                  <a:cubicBezTo>
                    <a:pt x="1161032" y="3996674"/>
                    <a:pt x="1184551" y="4011833"/>
                    <a:pt x="1125415" y="4056185"/>
                  </a:cubicBezTo>
                  <a:cubicBezTo>
                    <a:pt x="972157" y="4171129"/>
                    <a:pt x="1157935" y="4023667"/>
                    <a:pt x="1055077" y="4126523"/>
                  </a:cubicBezTo>
                  <a:cubicBezTo>
                    <a:pt x="1040538" y="4141062"/>
                    <a:pt x="992983" y="4171826"/>
                    <a:pt x="973015" y="4185138"/>
                  </a:cubicBezTo>
                  <a:cubicBezTo>
                    <a:pt x="950193" y="4253606"/>
                    <a:pt x="979149" y="4190728"/>
                    <a:pt x="926123" y="4243754"/>
                  </a:cubicBezTo>
                  <a:cubicBezTo>
                    <a:pt x="916160" y="4253717"/>
                    <a:pt x="912037" y="4268393"/>
                    <a:pt x="902677" y="4278923"/>
                  </a:cubicBezTo>
                  <a:cubicBezTo>
                    <a:pt x="880648" y="4303706"/>
                    <a:pt x="855784" y="4325816"/>
                    <a:pt x="832338" y="4349262"/>
                  </a:cubicBezTo>
                  <a:lnTo>
                    <a:pt x="797169" y="4384431"/>
                  </a:lnTo>
                  <a:lnTo>
                    <a:pt x="762000" y="4419600"/>
                  </a:lnTo>
                  <a:cubicBezTo>
                    <a:pt x="758092" y="4431323"/>
                    <a:pt x="757997" y="4445120"/>
                    <a:pt x="750277" y="4454769"/>
                  </a:cubicBezTo>
                  <a:cubicBezTo>
                    <a:pt x="699475" y="4518270"/>
                    <a:pt x="726831" y="4434252"/>
                    <a:pt x="691661" y="4513385"/>
                  </a:cubicBezTo>
                  <a:cubicBezTo>
                    <a:pt x="650544" y="4605900"/>
                    <a:pt x="696313" y="4564991"/>
                    <a:pt x="633046" y="4607169"/>
                  </a:cubicBezTo>
                  <a:cubicBezTo>
                    <a:pt x="628354" y="4625939"/>
                    <a:pt x="606440" y="4718692"/>
                    <a:pt x="597877" y="4724400"/>
                  </a:cubicBezTo>
                  <a:lnTo>
                    <a:pt x="562707" y="4747846"/>
                  </a:lnTo>
                  <a:cubicBezTo>
                    <a:pt x="553486" y="4775509"/>
                    <a:pt x="554357" y="4790370"/>
                    <a:pt x="527538" y="4806462"/>
                  </a:cubicBezTo>
                  <a:cubicBezTo>
                    <a:pt x="516942" y="4812820"/>
                    <a:pt x="504092" y="4814277"/>
                    <a:pt x="492369" y="4818185"/>
                  </a:cubicBezTo>
                  <a:cubicBezTo>
                    <a:pt x="469547" y="4886652"/>
                    <a:pt x="498503" y="4823774"/>
                    <a:pt x="445477" y="4876800"/>
                  </a:cubicBezTo>
                  <a:cubicBezTo>
                    <a:pt x="435514" y="4886763"/>
                    <a:pt x="430833" y="4900967"/>
                    <a:pt x="422031" y="4911969"/>
                  </a:cubicBezTo>
                  <a:cubicBezTo>
                    <a:pt x="394749" y="4946071"/>
                    <a:pt x="399969" y="4928400"/>
                    <a:pt x="363415" y="4958862"/>
                  </a:cubicBezTo>
                  <a:cubicBezTo>
                    <a:pt x="307369" y="5005568"/>
                    <a:pt x="346718" y="4978899"/>
                    <a:pt x="304800" y="5029200"/>
                  </a:cubicBezTo>
                  <a:cubicBezTo>
                    <a:pt x="294186" y="5041936"/>
                    <a:pt x="281354" y="5052646"/>
                    <a:pt x="269631" y="5064369"/>
                  </a:cubicBezTo>
                  <a:cubicBezTo>
                    <a:pt x="265723" y="5076092"/>
                    <a:pt x="264265" y="5088942"/>
                    <a:pt x="257907" y="5099538"/>
                  </a:cubicBezTo>
                  <a:cubicBezTo>
                    <a:pt x="252220" y="5109016"/>
                    <a:pt x="241537" y="5114494"/>
                    <a:pt x="234461" y="5122985"/>
                  </a:cubicBezTo>
                  <a:cubicBezTo>
                    <a:pt x="221953" y="5137995"/>
                    <a:pt x="212007" y="5155042"/>
                    <a:pt x="199292" y="5169877"/>
                  </a:cubicBezTo>
                  <a:cubicBezTo>
                    <a:pt x="131595" y="5248857"/>
                    <a:pt x="192497" y="5162486"/>
                    <a:pt x="140677" y="5240215"/>
                  </a:cubicBezTo>
                  <a:cubicBezTo>
                    <a:pt x="120043" y="5302118"/>
                    <a:pt x="135809" y="5265102"/>
                    <a:pt x="82061" y="5345723"/>
                  </a:cubicBezTo>
                  <a:lnTo>
                    <a:pt x="58615" y="5380892"/>
                  </a:lnTo>
                  <a:lnTo>
                    <a:pt x="23446" y="5486400"/>
                  </a:lnTo>
                  <a:cubicBezTo>
                    <a:pt x="19538" y="5498123"/>
                    <a:pt x="14720" y="5509581"/>
                    <a:pt x="11723" y="5521569"/>
                  </a:cubicBezTo>
                  <a:lnTo>
                    <a:pt x="0" y="5568462"/>
                  </a:lnTo>
                  <a:cubicBezTo>
                    <a:pt x="6553" y="5594675"/>
                    <a:pt x="23753" y="5668567"/>
                    <a:pt x="35169" y="5685692"/>
                  </a:cubicBezTo>
                  <a:cubicBezTo>
                    <a:pt x="50800" y="5709138"/>
                    <a:pt x="62135" y="5736106"/>
                    <a:pt x="82061" y="5756031"/>
                  </a:cubicBezTo>
                  <a:lnTo>
                    <a:pt x="187569" y="5861538"/>
                  </a:lnTo>
                  <a:cubicBezTo>
                    <a:pt x="195384" y="5869354"/>
                    <a:pt x="201819" y="5878854"/>
                    <a:pt x="211015" y="5884985"/>
                  </a:cubicBezTo>
                  <a:cubicBezTo>
                    <a:pt x="222738" y="5892800"/>
                    <a:pt x="235182" y="5899630"/>
                    <a:pt x="246184" y="5908431"/>
                  </a:cubicBezTo>
                  <a:cubicBezTo>
                    <a:pt x="254815" y="5915336"/>
                    <a:pt x="260789" y="5925245"/>
                    <a:pt x="269631" y="5931877"/>
                  </a:cubicBezTo>
                  <a:cubicBezTo>
                    <a:pt x="292174" y="5948784"/>
                    <a:pt x="316523" y="5963138"/>
                    <a:pt x="339969" y="5978769"/>
                  </a:cubicBezTo>
                  <a:cubicBezTo>
                    <a:pt x="351692" y="5986584"/>
                    <a:pt x="361772" y="5997759"/>
                    <a:pt x="375138" y="6002215"/>
                  </a:cubicBezTo>
                  <a:cubicBezTo>
                    <a:pt x="542278" y="6057930"/>
                    <a:pt x="368359" y="6001954"/>
                    <a:pt x="492369" y="6037385"/>
                  </a:cubicBezTo>
                  <a:cubicBezTo>
                    <a:pt x="504251" y="6040780"/>
                    <a:pt x="515325" y="6047229"/>
                    <a:pt x="527538" y="6049108"/>
                  </a:cubicBezTo>
                  <a:cubicBezTo>
                    <a:pt x="566353" y="6055080"/>
                    <a:pt x="605692" y="6056923"/>
                    <a:pt x="644769" y="6060831"/>
                  </a:cubicBezTo>
                  <a:cubicBezTo>
                    <a:pt x="712002" y="6083242"/>
                    <a:pt x="646600" y="6063057"/>
                    <a:pt x="738554" y="6084277"/>
                  </a:cubicBezTo>
                  <a:cubicBezTo>
                    <a:pt x="769952" y="6091523"/>
                    <a:pt x="803516" y="6093312"/>
                    <a:pt x="832338" y="6107723"/>
                  </a:cubicBezTo>
                  <a:cubicBezTo>
                    <a:pt x="897053" y="6140080"/>
                    <a:pt x="862094" y="6127742"/>
                    <a:pt x="937846" y="6142892"/>
                  </a:cubicBezTo>
                  <a:cubicBezTo>
                    <a:pt x="1051169" y="6138984"/>
                    <a:pt x="1164645" y="6138242"/>
                    <a:pt x="1277815" y="6131169"/>
                  </a:cubicBezTo>
                  <a:cubicBezTo>
                    <a:pt x="1290148" y="6130398"/>
                    <a:pt x="1303335" y="6127165"/>
                    <a:pt x="1312984" y="6119446"/>
                  </a:cubicBezTo>
                  <a:cubicBezTo>
                    <a:pt x="1323986" y="6110644"/>
                    <a:pt x="1326468" y="6094240"/>
                    <a:pt x="1336431" y="6084277"/>
                  </a:cubicBezTo>
                  <a:cubicBezTo>
                    <a:pt x="1350247" y="6070461"/>
                    <a:pt x="1367692" y="6060831"/>
                    <a:pt x="1383323" y="6049108"/>
                  </a:cubicBezTo>
                  <a:cubicBezTo>
                    <a:pt x="1391138" y="6037385"/>
                    <a:pt x="1401822" y="6027130"/>
                    <a:pt x="1406769" y="6013938"/>
                  </a:cubicBezTo>
                  <a:cubicBezTo>
                    <a:pt x="1413765" y="5995281"/>
                    <a:pt x="1406259" y="5971051"/>
                    <a:pt x="1418492" y="5955323"/>
                  </a:cubicBezTo>
                  <a:cubicBezTo>
                    <a:pt x="1435792" y="5933080"/>
                    <a:pt x="1462098" y="5917342"/>
                    <a:pt x="1488831" y="5908431"/>
                  </a:cubicBezTo>
                  <a:lnTo>
                    <a:pt x="1559169" y="5884985"/>
                  </a:lnTo>
                  <a:cubicBezTo>
                    <a:pt x="1606061" y="5888893"/>
                    <a:pt x="1653204" y="5890489"/>
                    <a:pt x="1699846" y="5896708"/>
                  </a:cubicBezTo>
                  <a:cubicBezTo>
                    <a:pt x="1712095" y="5898341"/>
                    <a:pt x="1724733" y="5901576"/>
                    <a:pt x="1735015" y="5908431"/>
                  </a:cubicBezTo>
                  <a:cubicBezTo>
                    <a:pt x="1795706" y="5948892"/>
                    <a:pt x="1746877" y="5959277"/>
                    <a:pt x="1840523" y="5990492"/>
                  </a:cubicBezTo>
                  <a:cubicBezTo>
                    <a:pt x="1892271" y="6007741"/>
                    <a:pt x="1864640" y="5996689"/>
                    <a:pt x="1922584" y="6025662"/>
                  </a:cubicBezTo>
                  <a:cubicBezTo>
                    <a:pt x="1977292" y="6021754"/>
                    <a:pt x="2031860" y="6013938"/>
                    <a:pt x="2086707" y="6013938"/>
                  </a:cubicBezTo>
                  <a:cubicBezTo>
                    <a:pt x="2125979" y="6013938"/>
                    <a:pt x="2165123" y="6019690"/>
                    <a:pt x="2203938" y="6025662"/>
                  </a:cubicBezTo>
                  <a:cubicBezTo>
                    <a:pt x="2216151" y="6027541"/>
                    <a:pt x="2227225" y="6033990"/>
                    <a:pt x="2239107" y="6037385"/>
                  </a:cubicBezTo>
                  <a:cubicBezTo>
                    <a:pt x="2254599" y="6041811"/>
                    <a:pt x="2270369" y="6045200"/>
                    <a:pt x="2286000" y="6049108"/>
                  </a:cubicBezTo>
                  <a:cubicBezTo>
                    <a:pt x="2336800" y="6045200"/>
                    <a:pt x="2387450" y="6037385"/>
                    <a:pt x="2438400" y="6037385"/>
                  </a:cubicBezTo>
                  <a:cubicBezTo>
                    <a:pt x="2454512" y="6037385"/>
                    <a:pt x="2485292" y="6032996"/>
                    <a:pt x="2485292" y="6049108"/>
                  </a:cubicBezTo>
                  <a:cubicBezTo>
                    <a:pt x="2485292" y="6077287"/>
                    <a:pt x="2447311" y="6092713"/>
                    <a:pt x="2438400" y="6119446"/>
                  </a:cubicBezTo>
                  <a:lnTo>
                    <a:pt x="2426677" y="6154615"/>
                  </a:lnTo>
                  <a:cubicBezTo>
                    <a:pt x="2422769" y="6185877"/>
                    <a:pt x="2424007" y="6218224"/>
                    <a:pt x="2414954" y="6248400"/>
                  </a:cubicBezTo>
                  <a:cubicBezTo>
                    <a:pt x="2403709" y="6285884"/>
                    <a:pt x="2300227" y="6294666"/>
                    <a:pt x="2297723" y="6295292"/>
                  </a:cubicBezTo>
                  <a:cubicBezTo>
                    <a:pt x="2286000" y="6307015"/>
                    <a:pt x="2271750" y="6316667"/>
                    <a:pt x="2262554" y="6330462"/>
                  </a:cubicBezTo>
                  <a:cubicBezTo>
                    <a:pt x="2251034" y="6347742"/>
                    <a:pt x="2246920" y="6396897"/>
                    <a:pt x="2239107" y="6412523"/>
                  </a:cubicBezTo>
                  <a:cubicBezTo>
                    <a:pt x="2226505" y="6437727"/>
                    <a:pt x="2192215" y="6482862"/>
                    <a:pt x="2192215" y="6482862"/>
                  </a:cubicBezTo>
                  <a:lnTo>
                    <a:pt x="2227384" y="6588369"/>
                  </a:lnTo>
                  <a:cubicBezTo>
                    <a:pt x="2231292" y="6600092"/>
                    <a:pt x="2230369" y="6614800"/>
                    <a:pt x="2239107" y="6623538"/>
                  </a:cubicBezTo>
                  <a:cubicBezTo>
                    <a:pt x="2307686" y="6692117"/>
                    <a:pt x="2282396" y="6659163"/>
                    <a:pt x="2321169" y="6717323"/>
                  </a:cubicBezTo>
                  <a:cubicBezTo>
                    <a:pt x="2309446" y="6725138"/>
                    <a:pt x="2294802" y="6729767"/>
                    <a:pt x="2286000" y="6740769"/>
                  </a:cubicBezTo>
                  <a:cubicBezTo>
                    <a:pt x="2264167" y="6768061"/>
                    <a:pt x="2271456" y="6783625"/>
                    <a:pt x="2297723" y="6799385"/>
                  </a:cubicBezTo>
                  <a:cubicBezTo>
                    <a:pt x="2308319" y="6805743"/>
                    <a:pt x="2321010" y="6807713"/>
                    <a:pt x="2332892" y="6811108"/>
                  </a:cubicBezTo>
                  <a:cubicBezTo>
                    <a:pt x="2417132" y="6835177"/>
                    <a:pt x="2341703" y="6810380"/>
                    <a:pt x="2438400" y="6834554"/>
                  </a:cubicBezTo>
                  <a:cubicBezTo>
                    <a:pt x="2450388" y="6837551"/>
                    <a:pt x="2461846" y="6842369"/>
                    <a:pt x="2473569" y="6846277"/>
                  </a:cubicBezTo>
                  <a:cubicBezTo>
                    <a:pt x="2532083" y="6837918"/>
                    <a:pt x="2551855" y="6824562"/>
                    <a:pt x="2602523" y="6846277"/>
                  </a:cubicBezTo>
                  <a:cubicBezTo>
                    <a:pt x="2615473" y="6851827"/>
                    <a:pt x="2625969" y="6861908"/>
                    <a:pt x="2637692" y="6869723"/>
                  </a:cubicBezTo>
                  <a:cubicBezTo>
                    <a:pt x="2645507" y="6881446"/>
                    <a:pt x="2648905" y="6897902"/>
                    <a:pt x="2661138" y="6904892"/>
                  </a:cubicBezTo>
                  <a:cubicBezTo>
                    <a:pt x="2678438" y="6914778"/>
                    <a:pt x="2705664" y="6902525"/>
                    <a:pt x="2719754" y="6916615"/>
                  </a:cubicBezTo>
                  <a:cubicBezTo>
                    <a:pt x="2733844" y="6930705"/>
                    <a:pt x="2723385" y="6957023"/>
                    <a:pt x="2731477" y="6975231"/>
                  </a:cubicBezTo>
                  <a:cubicBezTo>
                    <a:pt x="2739412" y="6993085"/>
                    <a:pt x="2754923" y="7006492"/>
                    <a:pt x="2766646" y="7022123"/>
                  </a:cubicBezTo>
                  <a:cubicBezTo>
                    <a:pt x="2796113" y="7110523"/>
                    <a:pt x="2752936" y="7004985"/>
                    <a:pt x="2813538" y="7080738"/>
                  </a:cubicBezTo>
                  <a:cubicBezTo>
                    <a:pt x="2821258" y="7090388"/>
                    <a:pt x="2821353" y="7104185"/>
                    <a:pt x="2825261" y="7115908"/>
                  </a:cubicBezTo>
                  <a:cubicBezTo>
                    <a:pt x="2829169" y="7158893"/>
                    <a:pt x="2805047" y="7215828"/>
                    <a:pt x="2836984" y="7244862"/>
                  </a:cubicBezTo>
                  <a:cubicBezTo>
                    <a:pt x="2863618" y="7269074"/>
                    <a:pt x="2989449" y="7221394"/>
                    <a:pt x="3024554" y="7209692"/>
                  </a:cubicBezTo>
                  <a:lnTo>
                    <a:pt x="3059723" y="7197969"/>
                  </a:lnTo>
                  <a:cubicBezTo>
                    <a:pt x="3075354" y="7201877"/>
                    <a:pt x="3093209" y="7200755"/>
                    <a:pt x="3106615" y="7209692"/>
                  </a:cubicBezTo>
                  <a:cubicBezTo>
                    <a:pt x="3118338" y="7217508"/>
                    <a:pt x="3121041" y="7234038"/>
                    <a:pt x="3130061" y="7244862"/>
                  </a:cubicBezTo>
                  <a:cubicBezTo>
                    <a:pt x="3158267" y="7278709"/>
                    <a:pt x="3165821" y="7280425"/>
                    <a:pt x="3200400" y="7303477"/>
                  </a:cubicBezTo>
                  <a:cubicBezTo>
                    <a:pt x="3228275" y="7387102"/>
                    <a:pt x="3188749" y="7285999"/>
                    <a:pt x="3247292" y="7373815"/>
                  </a:cubicBezTo>
                  <a:cubicBezTo>
                    <a:pt x="3254147" y="7384097"/>
                    <a:pt x="3254676" y="7397414"/>
                    <a:pt x="3259015" y="7408985"/>
                  </a:cubicBezTo>
                  <a:cubicBezTo>
                    <a:pt x="3266404" y="7428689"/>
                    <a:pt x="3270230" y="7450476"/>
                    <a:pt x="3282461" y="7467600"/>
                  </a:cubicBezTo>
                  <a:cubicBezTo>
                    <a:pt x="3296664" y="7487484"/>
                    <a:pt x="3331671" y="7495726"/>
                    <a:pt x="3352800" y="7502769"/>
                  </a:cubicBezTo>
                  <a:cubicBezTo>
                    <a:pt x="3372338" y="7494954"/>
                    <a:pt x="3395438" y="7493018"/>
                    <a:pt x="3411415" y="7479323"/>
                  </a:cubicBezTo>
                  <a:cubicBezTo>
                    <a:pt x="3424683" y="7467950"/>
                    <a:pt x="3420640" y="7442588"/>
                    <a:pt x="3434861" y="7432431"/>
                  </a:cubicBezTo>
                  <a:cubicBezTo>
                    <a:pt x="3451075" y="7420850"/>
                    <a:pt x="3474146" y="7425541"/>
                    <a:pt x="3493477" y="7420708"/>
                  </a:cubicBezTo>
                  <a:cubicBezTo>
                    <a:pt x="3505465" y="7417711"/>
                    <a:pt x="3516724" y="7412236"/>
                    <a:pt x="3528646" y="7408985"/>
                  </a:cubicBezTo>
                  <a:cubicBezTo>
                    <a:pt x="3559734" y="7400506"/>
                    <a:pt x="3591861" y="7395728"/>
                    <a:pt x="3622431" y="7385538"/>
                  </a:cubicBezTo>
                  <a:lnTo>
                    <a:pt x="3692769" y="7362092"/>
                  </a:lnTo>
                  <a:cubicBezTo>
                    <a:pt x="3739661" y="7366000"/>
                    <a:pt x="3789074" y="7358154"/>
                    <a:pt x="3833446" y="7373815"/>
                  </a:cubicBezTo>
                  <a:cubicBezTo>
                    <a:pt x="3859502" y="7383011"/>
                    <a:pt x="3872522" y="7412892"/>
                    <a:pt x="3892061" y="7432431"/>
                  </a:cubicBezTo>
                  <a:lnTo>
                    <a:pt x="3927231" y="7467600"/>
                  </a:lnTo>
                  <a:cubicBezTo>
                    <a:pt x="3938954" y="7479323"/>
                    <a:pt x="3949137" y="7492822"/>
                    <a:pt x="3962400" y="7502769"/>
                  </a:cubicBezTo>
                  <a:cubicBezTo>
                    <a:pt x="3978031" y="7514492"/>
                    <a:pt x="3990505" y="7532570"/>
                    <a:pt x="4009292" y="7537938"/>
                  </a:cubicBezTo>
                  <a:cubicBezTo>
                    <a:pt x="4047053" y="7548727"/>
                    <a:pt x="4087446" y="7545754"/>
                    <a:pt x="4126523" y="7549662"/>
                  </a:cubicBezTo>
                  <a:cubicBezTo>
                    <a:pt x="4207178" y="7576547"/>
                    <a:pt x="4109663" y="7546597"/>
                    <a:pt x="4255477" y="7573108"/>
                  </a:cubicBezTo>
                  <a:cubicBezTo>
                    <a:pt x="4267635" y="7575318"/>
                    <a:pt x="4278364" y="7583466"/>
                    <a:pt x="4290646" y="7584831"/>
                  </a:cubicBezTo>
                  <a:cubicBezTo>
                    <a:pt x="4384180" y="7595224"/>
                    <a:pt x="4478215" y="7600462"/>
                    <a:pt x="4572000" y="7608277"/>
                  </a:cubicBezTo>
                  <a:cubicBezTo>
                    <a:pt x="4591538" y="7612185"/>
                    <a:pt x="4611456" y="7614526"/>
                    <a:pt x="4630615" y="7620000"/>
                  </a:cubicBezTo>
                  <a:cubicBezTo>
                    <a:pt x="4666260" y="7630184"/>
                    <a:pt x="4699771" y="7647899"/>
                    <a:pt x="4736123" y="7655169"/>
                  </a:cubicBezTo>
                  <a:cubicBezTo>
                    <a:pt x="4755661" y="7659077"/>
                    <a:pt x="4775408" y="7662059"/>
                    <a:pt x="4794738" y="7666892"/>
                  </a:cubicBezTo>
                  <a:cubicBezTo>
                    <a:pt x="4819244" y="7673018"/>
                    <a:pt x="4870591" y="7694889"/>
                    <a:pt x="4888523" y="7702062"/>
                  </a:cubicBezTo>
                  <a:cubicBezTo>
                    <a:pt x="4947138" y="7698154"/>
                    <a:pt x="5006214" y="7698646"/>
                    <a:pt x="5064369" y="7690338"/>
                  </a:cubicBezTo>
                  <a:cubicBezTo>
                    <a:pt x="5088835" y="7686843"/>
                    <a:pt x="5111261" y="7674707"/>
                    <a:pt x="5134707" y="7666892"/>
                  </a:cubicBezTo>
                  <a:lnTo>
                    <a:pt x="5169877" y="7655169"/>
                  </a:lnTo>
                  <a:cubicBezTo>
                    <a:pt x="5181600" y="7651261"/>
                    <a:pt x="5192784" y="7644979"/>
                    <a:pt x="5205046" y="7643446"/>
                  </a:cubicBezTo>
                  <a:lnTo>
                    <a:pt x="5298831" y="7631723"/>
                  </a:lnTo>
                  <a:cubicBezTo>
                    <a:pt x="5310554" y="7627815"/>
                    <a:pt x="5322430" y="7624339"/>
                    <a:pt x="5334000" y="7620000"/>
                  </a:cubicBezTo>
                  <a:cubicBezTo>
                    <a:pt x="5353704" y="7612611"/>
                    <a:pt x="5371716" y="7599013"/>
                    <a:pt x="5392615" y="7596554"/>
                  </a:cubicBezTo>
                  <a:cubicBezTo>
                    <a:pt x="5505429" y="7583282"/>
                    <a:pt x="5619261" y="7580923"/>
                    <a:pt x="5732584" y="7573108"/>
                  </a:cubicBezTo>
                  <a:cubicBezTo>
                    <a:pt x="5767753" y="7565293"/>
                    <a:pt x="5802764" y="7556728"/>
                    <a:pt x="5838092" y="7549662"/>
                  </a:cubicBezTo>
                  <a:cubicBezTo>
                    <a:pt x="5861400" y="7545000"/>
                    <a:pt x="5885371" y="7543703"/>
                    <a:pt x="5908431" y="7537938"/>
                  </a:cubicBezTo>
                  <a:cubicBezTo>
                    <a:pt x="5932407" y="7531944"/>
                    <a:pt x="5955323" y="7522307"/>
                    <a:pt x="5978769" y="7514492"/>
                  </a:cubicBezTo>
                  <a:cubicBezTo>
                    <a:pt x="5990492" y="7510584"/>
                    <a:pt x="6003656" y="7509624"/>
                    <a:pt x="6013938" y="7502769"/>
                  </a:cubicBezTo>
                  <a:cubicBezTo>
                    <a:pt x="6025661" y="7494954"/>
                    <a:pt x="6036232" y="7485045"/>
                    <a:pt x="6049107" y="7479323"/>
                  </a:cubicBezTo>
                  <a:cubicBezTo>
                    <a:pt x="6157190" y="7431287"/>
                    <a:pt x="6082375" y="7480410"/>
                    <a:pt x="6166338" y="7432431"/>
                  </a:cubicBezTo>
                  <a:cubicBezTo>
                    <a:pt x="6178571" y="7425441"/>
                    <a:pt x="6190505" y="7417787"/>
                    <a:pt x="6201507" y="7408985"/>
                  </a:cubicBezTo>
                  <a:cubicBezTo>
                    <a:pt x="6210138" y="7402080"/>
                    <a:pt x="6215476" y="7391225"/>
                    <a:pt x="6224954" y="7385538"/>
                  </a:cubicBezTo>
                  <a:cubicBezTo>
                    <a:pt x="6235550" y="7379180"/>
                    <a:pt x="6249070" y="7379341"/>
                    <a:pt x="6260123" y="7373815"/>
                  </a:cubicBezTo>
                  <a:cubicBezTo>
                    <a:pt x="6272725" y="7367514"/>
                    <a:pt x="6282690" y="7356670"/>
                    <a:pt x="6295292" y="7350369"/>
                  </a:cubicBezTo>
                  <a:cubicBezTo>
                    <a:pt x="6354258" y="7320886"/>
                    <a:pt x="6326875" y="7365679"/>
                    <a:pt x="6400800" y="7291754"/>
                  </a:cubicBezTo>
                  <a:cubicBezTo>
                    <a:pt x="6541944" y="7150610"/>
                    <a:pt x="6340579" y="7347377"/>
                    <a:pt x="6471138" y="7233138"/>
                  </a:cubicBezTo>
                  <a:cubicBezTo>
                    <a:pt x="6491933" y="7214942"/>
                    <a:pt x="6510215" y="7194061"/>
                    <a:pt x="6529754" y="7174523"/>
                  </a:cubicBezTo>
                  <a:cubicBezTo>
                    <a:pt x="6541477" y="7162800"/>
                    <a:pt x="6551129" y="7148550"/>
                    <a:pt x="6564923" y="7139354"/>
                  </a:cubicBezTo>
                  <a:cubicBezTo>
                    <a:pt x="6576646" y="7131539"/>
                    <a:pt x="6587859" y="7122898"/>
                    <a:pt x="6600092" y="7115908"/>
                  </a:cubicBezTo>
                  <a:cubicBezTo>
                    <a:pt x="6652425" y="7086003"/>
                    <a:pt x="6646460" y="7100399"/>
                    <a:pt x="6693877" y="7057292"/>
                  </a:cubicBezTo>
                  <a:cubicBezTo>
                    <a:pt x="6722501" y="7031270"/>
                    <a:pt x="6743751" y="6996689"/>
                    <a:pt x="6775938" y="6975231"/>
                  </a:cubicBezTo>
                  <a:cubicBezTo>
                    <a:pt x="6787661" y="6967416"/>
                    <a:pt x="6800105" y="6960587"/>
                    <a:pt x="6811107" y="6951785"/>
                  </a:cubicBezTo>
                  <a:cubicBezTo>
                    <a:pt x="6819738" y="6944880"/>
                    <a:pt x="6824205" y="6932219"/>
                    <a:pt x="6834554" y="6928338"/>
                  </a:cubicBezTo>
                  <a:cubicBezTo>
                    <a:pt x="6856810" y="6919992"/>
                    <a:pt x="6881689" y="6921771"/>
                    <a:pt x="6904892" y="6916615"/>
                  </a:cubicBezTo>
                  <a:cubicBezTo>
                    <a:pt x="6994974" y="6896597"/>
                    <a:pt x="6868068" y="6913259"/>
                    <a:pt x="6998677" y="6869723"/>
                  </a:cubicBezTo>
                  <a:cubicBezTo>
                    <a:pt x="7024890" y="6860985"/>
                    <a:pt x="7053552" y="6862943"/>
                    <a:pt x="7080738" y="6858000"/>
                  </a:cubicBezTo>
                  <a:cubicBezTo>
                    <a:pt x="7096590" y="6855118"/>
                    <a:pt x="7112000" y="6850185"/>
                    <a:pt x="7127631" y="6846277"/>
                  </a:cubicBezTo>
                  <a:cubicBezTo>
                    <a:pt x="7139354" y="6838462"/>
                    <a:pt x="7149559" y="6827646"/>
                    <a:pt x="7162800" y="6822831"/>
                  </a:cubicBezTo>
                  <a:cubicBezTo>
                    <a:pt x="7212235" y="6804855"/>
                    <a:pt x="7274524" y="6796395"/>
                    <a:pt x="7326923" y="6787662"/>
                  </a:cubicBezTo>
                  <a:lnTo>
                    <a:pt x="7397261" y="6764215"/>
                  </a:lnTo>
                  <a:cubicBezTo>
                    <a:pt x="7408984" y="6760307"/>
                    <a:pt x="7420113" y="6753477"/>
                    <a:pt x="7432431" y="6752492"/>
                  </a:cubicBezTo>
                  <a:lnTo>
                    <a:pt x="7725507" y="6729046"/>
                  </a:lnTo>
                  <a:cubicBezTo>
                    <a:pt x="7852453" y="6678268"/>
                    <a:pt x="7732858" y="6719017"/>
                    <a:pt x="7971692" y="6693877"/>
                  </a:cubicBezTo>
                  <a:cubicBezTo>
                    <a:pt x="7983981" y="6692583"/>
                    <a:pt x="7995291" y="6686493"/>
                    <a:pt x="8006861" y="6682154"/>
                  </a:cubicBezTo>
                  <a:cubicBezTo>
                    <a:pt x="8026565" y="6674765"/>
                    <a:pt x="8045144" y="6664130"/>
                    <a:pt x="8065477" y="6658708"/>
                  </a:cubicBezTo>
                  <a:cubicBezTo>
                    <a:pt x="8103982" y="6648440"/>
                    <a:pt x="8142903" y="6637188"/>
                    <a:pt x="8182707" y="6635262"/>
                  </a:cubicBezTo>
                  <a:cubicBezTo>
                    <a:pt x="8385707" y="6625439"/>
                    <a:pt x="8589107" y="6627446"/>
                    <a:pt x="8792307" y="6623538"/>
                  </a:cubicBezTo>
                  <a:cubicBezTo>
                    <a:pt x="8985865" y="6591279"/>
                    <a:pt x="8782375" y="6628952"/>
                    <a:pt x="8897815" y="6600092"/>
                  </a:cubicBezTo>
                  <a:cubicBezTo>
                    <a:pt x="8917146" y="6595259"/>
                    <a:pt x="8937207" y="6593612"/>
                    <a:pt x="8956431" y="6588369"/>
                  </a:cubicBezTo>
                  <a:cubicBezTo>
                    <a:pt x="8980274" y="6581866"/>
                    <a:pt x="9002793" y="6570917"/>
                    <a:pt x="9026769" y="6564923"/>
                  </a:cubicBezTo>
                  <a:cubicBezTo>
                    <a:pt x="9042400" y="6561015"/>
                    <a:pt x="9058229" y="6557830"/>
                    <a:pt x="9073661" y="6553200"/>
                  </a:cubicBezTo>
                  <a:cubicBezTo>
                    <a:pt x="9097333" y="6546098"/>
                    <a:pt x="9120554" y="6537569"/>
                    <a:pt x="9144000" y="6529754"/>
                  </a:cubicBezTo>
                  <a:cubicBezTo>
                    <a:pt x="9155723" y="6525846"/>
                    <a:pt x="9167181" y="6521028"/>
                    <a:pt x="9179169" y="6518031"/>
                  </a:cubicBezTo>
                  <a:cubicBezTo>
                    <a:pt x="9325758" y="6481384"/>
                    <a:pt x="9143505" y="6528221"/>
                    <a:pt x="9261231" y="6494585"/>
                  </a:cubicBezTo>
                  <a:cubicBezTo>
                    <a:pt x="9278767" y="6489575"/>
                    <a:pt x="9324548" y="6480510"/>
                    <a:pt x="9343292" y="6471138"/>
                  </a:cubicBezTo>
                  <a:cubicBezTo>
                    <a:pt x="9355894" y="6464837"/>
                    <a:pt x="9365586" y="6453414"/>
                    <a:pt x="9378461" y="6447692"/>
                  </a:cubicBezTo>
                  <a:cubicBezTo>
                    <a:pt x="9401045" y="6437655"/>
                    <a:pt x="9428236" y="6437955"/>
                    <a:pt x="9448800" y="6424246"/>
                  </a:cubicBezTo>
                  <a:cubicBezTo>
                    <a:pt x="9460523" y="6416431"/>
                    <a:pt x="9471094" y="6406522"/>
                    <a:pt x="9483969" y="6400800"/>
                  </a:cubicBezTo>
                  <a:cubicBezTo>
                    <a:pt x="9506553" y="6390763"/>
                    <a:pt x="9533743" y="6391063"/>
                    <a:pt x="9554307" y="6377354"/>
                  </a:cubicBezTo>
                  <a:cubicBezTo>
                    <a:pt x="9566030" y="6369539"/>
                    <a:pt x="9576527" y="6359458"/>
                    <a:pt x="9589477" y="6353908"/>
                  </a:cubicBezTo>
                  <a:cubicBezTo>
                    <a:pt x="9604286" y="6347561"/>
                    <a:pt x="9620877" y="6346611"/>
                    <a:pt x="9636369" y="6342185"/>
                  </a:cubicBezTo>
                  <a:cubicBezTo>
                    <a:pt x="9648251" y="6338790"/>
                    <a:pt x="9659656" y="6333857"/>
                    <a:pt x="9671538" y="6330462"/>
                  </a:cubicBezTo>
                  <a:cubicBezTo>
                    <a:pt x="9689062" y="6325455"/>
                    <a:pt x="9734864" y="6316383"/>
                    <a:pt x="9753600" y="6307015"/>
                  </a:cubicBezTo>
                  <a:cubicBezTo>
                    <a:pt x="9766202" y="6300714"/>
                    <a:pt x="9775819" y="6289119"/>
                    <a:pt x="9788769" y="6283569"/>
                  </a:cubicBezTo>
                  <a:cubicBezTo>
                    <a:pt x="9803578" y="6277222"/>
                    <a:pt x="9820575" y="6277503"/>
                    <a:pt x="9835661" y="6271846"/>
                  </a:cubicBezTo>
                  <a:cubicBezTo>
                    <a:pt x="9852024" y="6265710"/>
                    <a:pt x="9866191" y="6254536"/>
                    <a:pt x="9882554" y="6248400"/>
                  </a:cubicBezTo>
                  <a:cubicBezTo>
                    <a:pt x="9897640" y="6242743"/>
                    <a:pt x="9914360" y="6242334"/>
                    <a:pt x="9929446" y="6236677"/>
                  </a:cubicBezTo>
                  <a:cubicBezTo>
                    <a:pt x="10079142" y="6180541"/>
                    <a:pt x="9889074" y="6244200"/>
                    <a:pt x="10011507" y="6189785"/>
                  </a:cubicBezTo>
                  <a:cubicBezTo>
                    <a:pt x="10034092" y="6179747"/>
                    <a:pt x="10058400" y="6174154"/>
                    <a:pt x="10081846" y="6166338"/>
                  </a:cubicBezTo>
                  <a:lnTo>
                    <a:pt x="10152184" y="6142892"/>
                  </a:lnTo>
                  <a:cubicBezTo>
                    <a:pt x="10163907" y="6138984"/>
                    <a:pt x="10176301" y="6136695"/>
                    <a:pt x="10187354" y="6131169"/>
                  </a:cubicBezTo>
                  <a:cubicBezTo>
                    <a:pt x="10202985" y="6123354"/>
                    <a:pt x="10217507" y="6112745"/>
                    <a:pt x="10234246" y="6107723"/>
                  </a:cubicBezTo>
                  <a:cubicBezTo>
                    <a:pt x="10257013" y="6100893"/>
                    <a:pt x="10281381" y="6101156"/>
                    <a:pt x="10304584" y="6096000"/>
                  </a:cubicBezTo>
                  <a:cubicBezTo>
                    <a:pt x="10316647" y="6093319"/>
                    <a:pt x="10327872" y="6087672"/>
                    <a:pt x="10339754" y="6084277"/>
                  </a:cubicBezTo>
                  <a:cubicBezTo>
                    <a:pt x="10355246" y="6079851"/>
                    <a:pt x="10371154" y="6076980"/>
                    <a:pt x="10386646" y="6072554"/>
                  </a:cubicBezTo>
                  <a:cubicBezTo>
                    <a:pt x="10398528" y="6069159"/>
                    <a:pt x="10410457" y="6065699"/>
                    <a:pt x="10421815" y="6060831"/>
                  </a:cubicBezTo>
                  <a:cubicBezTo>
                    <a:pt x="10437878" y="6053947"/>
                    <a:pt x="10451904" y="6042186"/>
                    <a:pt x="10468707" y="6037385"/>
                  </a:cubicBezTo>
                  <a:cubicBezTo>
                    <a:pt x="10507025" y="6026437"/>
                    <a:pt x="10547036" y="6022583"/>
                    <a:pt x="10585938" y="6013938"/>
                  </a:cubicBezTo>
                  <a:cubicBezTo>
                    <a:pt x="10617394" y="6006948"/>
                    <a:pt x="10648125" y="5996812"/>
                    <a:pt x="10679723" y="5990492"/>
                  </a:cubicBezTo>
                  <a:cubicBezTo>
                    <a:pt x="10699261" y="5986584"/>
                    <a:pt x="10719008" y="5983602"/>
                    <a:pt x="10738338" y="5978769"/>
                  </a:cubicBezTo>
                  <a:cubicBezTo>
                    <a:pt x="10750326" y="5975772"/>
                    <a:pt x="10761424" y="5969635"/>
                    <a:pt x="10773507" y="5967046"/>
                  </a:cubicBezTo>
                  <a:cubicBezTo>
                    <a:pt x="10963990" y="5926229"/>
                    <a:pt x="10846386" y="5959863"/>
                    <a:pt x="11054861" y="5920154"/>
                  </a:cubicBezTo>
                  <a:cubicBezTo>
                    <a:pt x="11279060" y="5877450"/>
                    <a:pt x="11011106" y="5911990"/>
                    <a:pt x="11254154" y="5884985"/>
                  </a:cubicBezTo>
                  <a:cubicBezTo>
                    <a:pt x="11372337" y="5845591"/>
                    <a:pt x="11189026" y="5905696"/>
                    <a:pt x="11336215" y="5861538"/>
                  </a:cubicBezTo>
                  <a:cubicBezTo>
                    <a:pt x="11359887" y="5854436"/>
                    <a:pt x="11383108" y="5845907"/>
                    <a:pt x="11406554" y="5838092"/>
                  </a:cubicBezTo>
                  <a:cubicBezTo>
                    <a:pt x="11418277" y="5834184"/>
                    <a:pt x="11429490" y="5828117"/>
                    <a:pt x="11441723" y="5826369"/>
                  </a:cubicBezTo>
                  <a:cubicBezTo>
                    <a:pt x="11492966" y="5819049"/>
                    <a:pt x="11567065" y="5807973"/>
                    <a:pt x="11617569" y="5802923"/>
                  </a:cubicBezTo>
                  <a:cubicBezTo>
                    <a:pt x="11664390" y="5798241"/>
                    <a:pt x="11711354" y="5795108"/>
                    <a:pt x="11758246" y="5791200"/>
                  </a:cubicBezTo>
                  <a:cubicBezTo>
                    <a:pt x="11829114" y="5773483"/>
                    <a:pt x="11789855" y="5784572"/>
                    <a:pt x="11875477" y="5756031"/>
                  </a:cubicBezTo>
                  <a:cubicBezTo>
                    <a:pt x="11887200" y="5752123"/>
                    <a:pt x="11900364" y="5751163"/>
                    <a:pt x="11910646" y="5744308"/>
                  </a:cubicBezTo>
                  <a:cubicBezTo>
                    <a:pt x="11955038" y="5714713"/>
                    <a:pt x="11936930" y="5721091"/>
                    <a:pt x="11992707" y="5709138"/>
                  </a:cubicBezTo>
                  <a:cubicBezTo>
                    <a:pt x="12031673" y="5700788"/>
                    <a:pt x="12109938" y="5685692"/>
                    <a:pt x="12109938" y="5685692"/>
                  </a:cubicBezTo>
                  <a:cubicBezTo>
                    <a:pt x="12125569" y="5677877"/>
                    <a:pt x="12142610" y="5672404"/>
                    <a:pt x="12156831" y="5662246"/>
                  </a:cubicBezTo>
                  <a:cubicBezTo>
                    <a:pt x="12187509" y="5640334"/>
                    <a:pt x="12203628" y="5608435"/>
                    <a:pt x="12227169" y="5580185"/>
                  </a:cubicBezTo>
                  <a:cubicBezTo>
                    <a:pt x="12282848" y="5513369"/>
                    <a:pt x="12216095" y="5608518"/>
                    <a:pt x="12274061" y="5521569"/>
                  </a:cubicBezTo>
                  <a:cubicBezTo>
                    <a:pt x="12270153" y="5505938"/>
                    <a:pt x="12268685" y="5489486"/>
                    <a:pt x="12262338" y="5474677"/>
                  </a:cubicBezTo>
                  <a:cubicBezTo>
                    <a:pt x="12256788" y="5461727"/>
                    <a:pt x="12238892" y="5453597"/>
                    <a:pt x="12238892" y="5439508"/>
                  </a:cubicBezTo>
                  <a:cubicBezTo>
                    <a:pt x="12238892" y="5406974"/>
                    <a:pt x="12264535" y="5360561"/>
                    <a:pt x="12285784" y="5334000"/>
                  </a:cubicBezTo>
                  <a:cubicBezTo>
                    <a:pt x="12292689" y="5325369"/>
                    <a:pt x="12301415" y="5318369"/>
                    <a:pt x="12309231" y="5310554"/>
                  </a:cubicBezTo>
                  <a:cubicBezTo>
                    <a:pt x="12331760" y="5197909"/>
                    <a:pt x="12305572" y="5302116"/>
                    <a:pt x="12344400" y="5205046"/>
                  </a:cubicBezTo>
                  <a:cubicBezTo>
                    <a:pt x="12353579" y="5182099"/>
                    <a:pt x="12360031" y="5158154"/>
                    <a:pt x="12367846" y="5134708"/>
                  </a:cubicBezTo>
                  <a:lnTo>
                    <a:pt x="12379569" y="5099538"/>
                  </a:lnTo>
                  <a:cubicBezTo>
                    <a:pt x="12375905" y="5033584"/>
                    <a:pt x="12361984" y="4774215"/>
                    <a:pt x="12356123" y="4700954"/>
                  </a:cubicBezTo>
                  <a:cubicBezTo>
                    <a:pt x="12352948" y="4661269"/>
                    <a:pt x="12342712" y="4570267"/>
                    <a:pt x="12332677" y="4525108"/>
                  </a:cubicBezTo>
                  <a:cubicBezTo>
                    <a:pt x="12329996" y="4513045"/>
                    <a:pt x="12327312" y="4500534"/>
                    <a:pt x="12320954" y="4489938"/>
                  </a:cubicBezTo>
                  <a:cubicBezTo>
                    <a:pt x="12315267" y="4480460"/>
                    <a:pt x="12304412" y="4475123"/>
                    <a:pt x="12297507" y="4466492"/>
                  </a:cubicBezTo>
                  <a:cubicBezTo>
                    <a:pt x="12257896" y="4416980"/>
                    <a:pt x="12292719" y="4437123"/>
                    <a:pt x="12227169" y="4396154"/>
                  </a:cubicBezTo>
                  <a:cubicBezTo>
                    <a:pt x="12212350" y="4386892"/>
                    <a:pt x="12194497" y="4382866"/>
                    <a:pt x="12180277" y="4372708"/>
                  </a:cubicBezTo>
                  <a:cubicBezTo>
                    <a:pt x="12069382" y="4293497"/>
                    <a:pt x="12226729" y="4378349"/>
                    <a:pt x="12098215" y="4314092"/>
                  </a:cubicBezTo>
                  <a:cubicBezTo>
                    <a:pt x="12018147" y="4321371"/>
                    <a:pt x="11979857" y="4320235"/>
                    <a:pt x="11910646" y="4337538"/>
                  </a:cubicBezTo>
                  <a:cubicBezTo>
                    <a:pt x="11862887" y="4349478"/>
                    <a:pt x="11884874" y="4347241"/>
                    <a:pt x="11840307" y="4372708"/>
                  </a:cubicBezTo>
                  <a:cubicBezTo>
                    <a:pt x="11669531" y="4470293"/>
                    <a:pt x="11889778" y="4342111"/>
                    <a:pt x="11758246" y="4407877"/>
                  </a:cubicBezTo>
                  <a:cubicBezTo>
                    <a:pt x="11745644" y="4414178"/>
                    <a:pt x="11735310" y="4424333"/>
                    <a:pt x="11723077" y="4431323"/>
                  </a:cubicBezTo>
                  <a:cubicBezTo>
                    <a:pt x="11707904" y="4439993"/>
                    <a:pt x="11691357" y="4446099"/>
                    <a:pt x="11676184" y="4454769"/>
                  </a:cubicBezTo>
                  <a:cubicBezTo>
                    <a:pt x="11663951" y="4461759"/>
                    <a:pt x="11652017" y="4469413"/>
                    <a:pt x="11641015" y="4478215"/>
                  </a:cubicBezTo>
                  <a:cubicBezTo>
                    <a:pt x="11632384" y="4485120"/>
                    <a:pt x="11627455" y="4496719"/>
                    <a:pt x="11617569" y="4501662"/>
                  </a:cubicBezTo>
                  <a:cubicBezTo>
                    <a:pt x="11579925" y="4520484"/>
                    <a:pt x="11500338" y="4548554"/>
                    <a:pt x="11500338" y="4548554"/>
                  </a:cubicBezTo>
                  <a:cubicBezTo>
                    <a:pt x="11465169" y="4544646"/>
                    <a:pt x="11429310" y="4544788"/>
                    <a:pt x="11394831" y="4536831"/>
                  </a:cubicBezTo>
                  <a:cubicBezTo>
                    <a:pt x="11345013" y="4525335"/>
                    <a:pt x="11355892" y="4515059"/>
                    <a:pt x="11324492" y="4489938"/>
                  </a:cubicBezTo>
                  <a:cubicBezTo>
                    <a:pt x="11313490" y="4481136"/>
                    <a:pt x="11301925" y="4472793"/>
                    <a:pt x="11289323" y="4466492"/>
                  </a:cubicBezTo>
                  <a:cubicBezTo>
                    <a:pt x="11278270" y="4460966"/>
                    <a:pt x="11265512" y="4459637"/>
                    <a:pt x="11254154" y="4454769"/>
                  </a:cubicBezTo>
                  <a:cubicBezTo>
                    <a:pt x="11238091" y="4447885"/>
                    <a:pt x="11222892" y="4439138"/>
                    <a:pt x="11207261" y="4431323"/>
                  </a:cubicBezTo>
                  <a:cubicBezTo>
                    <a:pt x="11168184" y="4439138"/>
                    <a:pt x="11127344" y="4440776"/>
                    <a:pt x="11090031" y="4454769"/>
                  </a:cubicBezTo>
                  <a:cubicBezTo>
                    <a:pt x="11063646" y="4464663"/>
                    <a:pt x="11043138" y="4486031"/>
                    <a:pt x="11019692" y="4501662"/>
                  </a:cubicBezTo>
                  <a:cubicBezTo>
                    <a:pt x="11007969" y="4509477"/>
                    <a:pt x="10997889" y="4520653"/>
                    <a:pt x="10984523" y="4525108"/>
                  </a:cubicBezTo>
                  <a:lnTo>
                    <a:pt x="10949354" y="4536831"/>
                  </a:lnTo>
                  <a:cubicBezTo>
                    <a:pt x="10941538" y="4548554"/>
                    <a:pt x="10936909" y="4563198"/>
                    <a:pt x="10925907" y="4572000"/>
                  </a:cubicBezTo>
                  <a:cubicBezTo>
                    <a:pt x="10916258" y="4579719"/>
                    <a:pt x="10901791" y="4578197"/>
                    <a:pt x="10890738" y="4583723"/>
                  </a:cubicBezTo>
                  <a:cubicBezTo>
                    <a:pt x="10878136" y="4590024"/>
                    <a:pt x="10868444" y="4601447"/>
                    <a:pt x="10855569" y="4607169"/>
                  </a:cubicBezTo>
                  <a:cubicBezTo>
                    <a:pt x="10803312" y="4630394"/>
                    <a:pt x="10733174" y="4642183"/>
                    <a:pt x="10679723" y="4654062"/>
                  </a:cubicBezTo>
                  <a:cubicBezTo>
                    <a:pt x="10612494" y="4631650"/>
                    <a:pt x="10677886" y="4651834"/>
                    <a:pt x="10585938" y="4630615"/>
                  </a:cubicBezTo>
                  <a:cubicBezTo>
                    <a:pt x="10554540" y="4623369"/>
                    <a:pt x="10492154" y="4607169"/>
                    <a:pt x="10492154" y="4607169"/>
                  </a:cubicBezTo>
                  <a:cubicBezTo>
                    <a:pt x="10484338" y="4599354"/>
                    <a:pt x="10477549" y="4590355"/>
                    <a:pt x="10468707" y="4583723"/>
                  </a:cubicBezTo>
                  <a:cubicBezTo>
                    <a:pt x="10446164" y="4566816"/>
                    <a:pt x="10398369" y="4536831"/>
                    <a:pt x="10398369" y="4536831"/>
                  </a:cubicBezTo>
                  <a:cubicBezTo>
                    <a:pt x="10371979" y="4457661"/>
                    <a:pt x="10402432" y="4555114"/>
                    <a:pt x="10374923" y="4431323"/>
                  </a:cubicBezTo>
                  <a:cubicBezTo>
                    <a:pt x="10372242" y="4419260"/>
                    <a:pt x="10370919" y="4405803"/>
                    <a:pt x="10363200" y="4396154"/>
                  </a:cubicBezTo>
                  <a:cubicBezTo>
                    <a:pt x="10354398" y="4385152"/>
                    <a:pt x="10338855" y="4381728"/>
                    <a:pt x="10328031" y="4372708"/>
                  </a:cubicBezTo>
                  <a:cubicBezTo>
                    <a:pt x="10315294" y="4362094"/>
                    <a:pt x="10305948" y="4347717"/>
                    <a:pt x="10292861" y="4337538"/>
                  </a:cubicBezTo>
                  <a:cubicBezTo>
                    <a:pt x="10270618" y="4320238"/>
                    <a:pt x="10222523" y="4290646"/>
                    <a:pt x="10222523" y="4290646"/>
                  </a:cubicBezTo>
                  <a:cubicBezTo>
                    <a:pt x="10214708" y="4267200"/>
                    <a:pt x="10200838" y="4244959"/>
                    <a:pt x="10199077" y="4220308"/>
                  </a:cubicBezTo>
                  <a:cubicBezTo>
                    <a:pt x="10195169" y="4165600"/>
                    <a:pt x="10197462" y="4110093"/>
                    <a:pt x="10187354" y="4056185"/>
                  </a:cubicBezTo>
                  <a:cubicBezTo>
                    <a:pt x="10185317" y="4045321"/>
                    <a:pt x="10170812" y="4041369"/>
                    <a:pt x="10163907" y="4032738"/>
                  </a:cubicBezTo>
                  <a:cubicBezTo>
                    <a:pt x="10155105" y="4021736"/>
                    <a:pt x="10146762" y="4010171"/>
                    <a:pt x="10140461" y="3997569"/>
                  </a:cubicBezTo>
                  <a:cubicBezTo>
                    <a:pt x="10134935" y="3986516"/>
                    <a:pt x="10134264" y="3973453"/>
                    <a:pt x="10128738" y="3962400"/>
                  </a:cubicBezTo>
                  <a:cubicBezTo>
                    <a:pt x="10113712" y="3932349"/>
                    <a:pt x="10089857" y="3906043"/>
                    <a:pt x="10058400" y="3892062"/>
                  </a:cubicBezTo>
                  <a:cubicBezTo>
                    <a:pt x="10040192" y="3883969"/>
                    <a:pt x="10019323" y="3884246"/>
                    <a:pt x="9999784" y="3880338"/>
                  </a:cubicBezTo>
                  <a:cubicBezTo>
                    <a:pt x="9911490" y="3821475"/>
                    <a:pt x="10023704" y="3890589"/>
                    <a:pt x="9917723" y="3845169"/>
                  </a:cubicBezTo>
                  <a:cubicBezTo>
                    <a:pt x="9891845" y="3834078"/>
                    <a:pt x="9878014" y="3817183"/>
                    <a:pt x="9859107" y="3798277"/>
                  </a:cubicBezTo>
                  <a:cubicBezTo>
                    <a:pt x="9855199" y="3786554"/>
                    <a:pt x="9856122" y="3771846"/>
                    <a:pt x="9847384" y="3763108"/>
                  </a:cubicBezTo>
                  <a:cubicBezTo>
                    <a:pt x="9838646" y="3754370"/>
                    <a:pt x="9823267" y="3756911"/>
                    <a:pt x="9812215" y="3751385"/>
                  </a:cubicBezTo>
                  <a:cubicBezTo>
                    <a:pt x="9799613" y="3745084"/>
                    <a:pt x="9788769" y="3735754"/>
                    <a:pt x="9777046" y="3727938"/>
                  </a:cubicBezTo>
                  <a:cubicBezTo>
                    <a:pt x="9769231" y="3716215"/>
                    <a:pt x="9759322" y="3705644"/>
                    <a:pt x="9753600" y="3692769"/>
                  </a:cubicBezTo>
                  <a:cubicBezTo>
                    <a:pt x="9743563" y="3670185"/>
                    <a:pt x="9753600" y="3630246"/>
                    <a:pt x="9730154" y="3622431"/>
                  </a:cubicBezTo>
                  <a:lnTo>
                    <a:pt x="9694984" y="3610708"/>
                  </a:lnTo>
                  <a:cubicBezTo>
                    <a:pt x="9683261" y="3598985"/>
                    <a:pt x="9669011" y="3589333"/>
                    <a:pt x="9659815" y="3575538"/>
                  </a:cubicBezTo>
                  <a:cubicBezTo>
                    <a:pt x="9638471" y="3543521"/>
                    <a:pt x="9651023" y="3516924"/>
                    <a:pt x="9659815" y="3481754"/>
                  </a:cubicBezTo>
                  <a:cubicBezTo>
                    <a:pt x="9662812" y="3469766"/>
                    <a:pt x="9664124" y="3456471"/>
                    <a:pt x="9671538" y="3446585"/>
                  </a:cubicBezTo>
                  <a:cubicBezTo>
                    <a:pt x="9688117" y="3424480"/>
                    <a:pt x="9730154" y="3387969"/>
                    <a:pt x="9730154" y="3387969"/>
                  </a:cubicBezTo>
                  <a:cubicBezTo>
                    <a:pt x="9734062" y="3376246"/>
                    <a:pt x="9731822" y="3359982"/>
                    <a:pt x="9741877" y="3352800"/>
                  </a:cubicBezTo>
                  <a:cubicBezTo>
                    <a:pt x="9761988" y="3338435"/>
                    <a:pt x="9812215" y="3329354"/>
                    <a:pt x="9812215" y="3329354"/>
                  </a:cubicBezTo>
                  <a:cubicBezTo>
                    <a:pt x="9820030" y="3317631"/>
                    <a:pt x="9825698" y="3304148"/>
                    <a:pt x="9835661" y="3294185"/>
                  </a:cubicBezTo>
                  <a:cubicBezTo>
                    <a:pt x="9845624" y="3284222"/>
                    <a:pt x="9863015" y="3282461"/>
                    <a:pt x="9870831" y="3270738"/>
                  </a:cubicBezTo>
                  <a:cubicBezTo>
                    <a:pt x="9879768" y="3257332"/>
                    <a:pt x="9878646" y="3239477"/>
                    <a:pt x="9882554" y="3223846"/>
                  </a:cubicBezTo>
                  <a:cubicBezTo>
                    <a:pt x="9869609" y="3204429"/>
                    <a:pt x="9840358" y="3163706"/>
                    <a:pt x="9835661" y="3141785"/>
                  </a:cubicBezTo>
                  <a:cubicBezTo>
                    <a:pt x="9827432" y="3103385"/>
                    <a:pt x="9829910" y="3063369"/>
                    <a:pt x="9823938" y="3024554"/>
                  </a:cubicBezTo>
                  <a:cubicBezTo>
                    <a:pt x="9816708" y="2977557"/>
                    <a:pt x="9813808" y="2999323"/>
                    <a:pt x="9788769" y="2965938"/>
                  </a:cubicBezTo>
                  <a:cubicBezTo>
                    <a:pt x="9771862" y="2943395"/>
                    <a:pt x="9750788" y="2922333"/>
                    <a:pt x="9741877" y="2895600"/>
                  </a:cubicBezTo>
                  <a:cubicBezTo>
                    <a:pt x="9737969" y="2883877"/>
                    <a:pt x="9737568" y="2870317"/>
                    <a:pt x="9730154" y="2860431"/>
                  </a:cubicBezTo>
                  <a:cubicBezTo>
                    <a:pt x="9713575" y="2838326"/>
                    <a:pt x="9691077" y="2821354"/>
                    <a:pt x="9671538" y="2801815"/>
                  </a:cubicBezTo>
                  <a:cubicBezTo>
                    <a:pt x="9659815" y="2790092"/>
                    <a:pt x="9645565" y="2780440"/>
                    <a:pt x="9636369" y="2766646"/>
                  </a:cubicBezTo>
                  <a:cubicBezTo>
                    <a:pt x="9620738" y="2743200"/>
                    <a:pt x="9609402" y="2716233"/>
                    <a:pt x="9589477" y="2696308"/>
                  </a:cubicBezTo>
                  <a:lnTo>
                    <a:pt x="9519138" y="2625969"/>
                  </a:lnTo>
                  <a:cubicBezTo>
                    <a:pt x="9504396" y="2581743"/>
                    <a:pt x="9500834" y="2560774"/>
                    <a:pt x="9460523" y="2520462"/>
                  </a:cubicBezTo>
                  <a:cubicBezTo>
                    <a:pt x="9452708" y="2512646"/>
                    <a:pt x="9444153" y="2505506"/>
                    <a:pt x="9437077" y="2497015"/>
                  </a:cubicBezTo>
                  <a:cubicBezTo>
                    <a:pt x="9382550" y="2431583"/>
                    <a:pt x="9426026" y="2466203"/>
                    <a:pt x="9366738" y="2426677"/>
                  </a:cubicBezTo>
                  <a:cubicBezTo>
                    <a:pt x="9358923" y="2414954"/>
                    <a:pt x="9354294" y="2400310"/>
                    <a:pt x="9343292" y="2391508"/>
                  </a:cubicBezTo>
                  <a:cubicBezTo>
                    <a:pt x="9333643" y="2383789"/>
                    <a:pt x="9318405" y="2386640"/>
                    <a:pt x="9308123" y="2379785"/>
                  </a:cubicBezTo>
                  <a:cubicBezTo>
                    <a:pt x="9294328" y="2370588"/>
                    <a:pt x="9284677" y="2356338"/>
                    <a:pt x="9272954" y="2344615"/>
                  </a:cubicBezTo>
                  <a:cubicBezTo>
                    <a:pt x="9265138" y="2321169"/>
                    <a:pt x="9263216" y="2294841"/>
                    <a:pt x="9249507" y="2274277"/>
                  </a:cubicBezTo>
                  <a:cubicBezTo>
                    <a:pt x="9233876" y="2250831"/>
                    <a:pt x="9211526" y="2230671"/>
                    <a:pt x="9202615" y="2203938"/>
                  </a:cubicBezTo>
                  <a:cubicBezTo>
                    <a:pt x="9190892" y="2168769"/>
                    <a:pt x="9193659" y="2124644"/>
                    <a:pt x="9167446" y="2098431"/>
                  </a:cubicBezTo>
                  <a:cubicBezTo>
                    <a:pt x="9155723" y="2086708"/>
                    <a:pt x="9146071" y="2072458"/>
                    <a:pt x="9132277" y="2063262"/>
                  </a:cubicBezTo>
                  <a:cubicBezTo>
                    <a:pt x="9050804" y="2008946"/>
                    <a:pt x="9144942" y="2101873"/>
                    <a:pt x="9061938" y="2028092"/>
                  </a:cubicBezTo>
                  <a:cubicBezTo>
                    <a:pt x="9037156" y="2006063"/>
                    <a:pt x="9021257" y="1972582"/>
                    <a:pt x="8991600" y="1957754"/>
                  </a:cubicBezTo>
                  <a:cubicBezTo>
                    <a:pt x="8975969" y="1949939"/>
                    <a:pt x="8959880" y="1942978"/>
                    <a:pt x="8944707" y="1934308"/>
                  </a:cubicBezTo>
                  <a:cubicBezTo>
                    <a:pt x="8932474" y="1927318"/>
                    <a:pt x="8922413" y="1916584"/>
                    <a:pt x="8909538" y="1910862"/>
                  </a:cubicBezTo>
                  <a:cubicBezTo>
                    <a:pt x="8909529" y="1910858"/>
                    <a:pt x="8821620" y="1881555"/>
                    <a:pt x="8804031" y="1875692"/>
                  </a:cubicBezTo>
                  <a:cubicBezTo>
                    <a:pt x="8792308" y="1871784"/>
                    <a:pt x="8781143" y="1865334"/>
                    <a:pt x="8768861" y="1863969"/>
                  </a:cubicBezTo>
                  <a:lnTo>
                    <a:pt x="8663354" y="1852246"/>
                  </a:lnTo>
                  <a:lnTo>
                    <a:pt x="8557846" y="1817077"/>
                  </a:lnTo>
                  <a:cubicBezTo>
                    <a:pt x="8546123" y="1813169"/>
                    <a:pt x="8532959" y="1812208"/>
                    <a:pt x="8522677" y="1805354"/>
                  </a:cubicBezTo>
                  <a:cubicBezTo>
                    <a:pt x="8499231" y="1789723"/>
                    <a:pt x="8472263" y="1778388"/>
                    <a:pt x="8452338" y="1758462"/>
                  </a:cubicBezTo>
                  <a:cubicBezTo>
                    <a:pt x="8444523" y="1750646"/>
                    <a:pt x="8438088" y="1741146"/>
                    <a:pt x="8428892" y="1735015"/>
                  </a:cubicBezTo>
                  <a:cubicBezTo>
                    <a:pt x="8414352" y="1725321"/>
                    <a:pt x="8397173" y="1720239"/>
                    <a:pt x="8382000" y="1711569"/>
                  </a:cubicBezTo>
                  <a:cubicBezTo>
                    <a:pt x="8369767" y="1704579"/>
                    <a:pt x="8360023" y="1693070"/>
                    <a:pt x="8346831" y="1688123"/>
                  </a:cubicBezTo>
                  <a:cubicBezTo>
                    <a:pt x="8328174" y="1681127"/>
                    <a:pt x="8307754" y="1680308"/>
                    <a:pt x="8288215" y="1676400"/>
                  </a:cubicBezTo>
                  <a:cubicBezTo>
                    <a:pt x="8198553" y="1609154"/>
                    <a:pt x="8284548" y="1669281"/>
                    <a:pt x="8194431" y="1617785"/>
                  </a:cubicBezTo>
                  <a:cubicBezTo>
                    <a:pt x="8182198" y="1610794"/>
                    <a:pt x="8172136" y="1600060"/>
                    <a:pt x="8159261" y="1594338"/>
                  </a:cubicBezTo>
                  <a:cubicBezTo>
                    <a:pt x="8136677" y="1584300"/>
                    <a:pt x="8088923" y="1570892"/>
                    <a:pt x="8088923" y="1570892"/>
                  </a:cubicBezTo>
                  <a:cubicBezTo>
                    <a:pt x="8065477" y="1547446"/>
                    <a:pt x="8036977" y="1528143"/>
                    <a:pt x="8018584" y="1500554"/>
                  </a:cubicBezTo>
                  <a:cubicBezTo>
                    <a:pt x="8010769" y="1488831"/>
                    <a:pt x="8003939" y="1476387"/>
                    <a:pt x="7995138" y="1465385"/>
                  </a:cubicBezTo>
                  <a:cubicBezTo>
                    <a:pt x="7988233" y="1456754"/>
                    <a:pt x="7981754" y="1446512"/>
                    <a:pt x="7971692" y="1441938"/>
                  </a:cubicBezTo>
                  <a:cubicBezTo>
                    <a:pt x="7937943" y="1426598"/>
                    <a:pt x="7866184" y="1406769"/>
                    <a:pt x="7866184" y="1406769"/>
                  </a:cubicBezTo>
                  <a:cubicBezTo>
                    <a:pt x="7723179" y="1311432"/>
                    <a:pt x="7844496" y="1409113"/>
                    <a:pt x="7772400" y="1312985"/>
                  </a:cubicBezTo>
                  <a:cubicBezTo>
                    <a:pt x="7759137" y="1295301"/>
                    <a:pt x="7725507" y="1266092"/>
                    <a:pt x="7725507" y="1266092"/>
                  </a:cubicBezTo>
                  <a:cubicBezTo>
                    <a:pt x="7700360" y="1190650"/>
                    <a:pt x="7733499" y="1272591"/>
                    <a:pt x="7678615" y="1195754"/>
                  </a:cubicBezTo>
                  <a:cubicBezTo>
                    <a:pt x="7668458" y="1181534"/>
                    <a:pt x="7662984" y="1164493"/>
                    <a:pt x="7655169" y="1148862"/>
                  </a:cubicBezTo>
                  <a:cubicBezTo>
                    <a:pt x="7651261" y="1121508"/>
                    <a:pt x="7648389" y="1093986"/>
                    <a:pt x="7643446" y="1066800"/>
                  </a:cubicBezTo>
                  <a:cubicBezTo>
                    <a:pt x="7637558" y="1034418"/>
                    <a:pt x="7630043" y="1014869"/>
                    <a:pt x="7620000" y="984738"/>
                  </a:cubicBezTo>
                  <a:cubicBezTo>
                    <a:pt x="7623908" y="898769"/>
                    <a:pt x="7624860" y="812615"/>
                    <a:pt x="7631723" y="726831"/>
                  </a:cubicBezTo>
                  <a:cubicBezTo>
                    <a:pt x="7633610" y="703247"/>
                    <a:pt x="7659646" y="662883"/>
                    <a:pt x="7666892" y="644769"/>
                  </a:cubicBezTo>
                  <a:cubicBezTo>
                    <a:pt x="7685920" y="597198"/>
                    <a:pt x="7690546" y="573600"/>
                    <a:pt x="7702061" y="527538"/>
                  </a:cubicBezTo>
                  <a:cubicBezTo>
                    <a:pt x="7698153" y="500184"/>
                    <a:pt x="7704983" y="468908"/>
                    <a:pt x="7690338" y="445477"/>
                  </a:cubicBezTo>
                  <a:cubicBezTo>
                    <a:pt x="7681799" y="431814"/>
                    <a:pt x="7659447" y="435637"/>
                    <a:pt x="7643446" y="433754"/>
                  </a:cubicBezTo>
                  <a:cubicBezTo>
                    <a:pt x="7592845" y="427801"/>
                    <a:pt x="7541846" y="425939"/>
                    <a:pt x="7491046" y="422031"/>
                  </a:cubicBezTo>
                  <a:cubicBezTo>
                    <a:pt x="7479323" y="418123"/>
                    <a:pt x="7467960" y="412897"/>
                    <a:pt x="7455877" y="410308"/>
                  </a:cubicBezTo>
                  <a:cubicBezTo>
                    <a:pt x="7188868" y="353092"/>
                    <a:pt x="7191120" y="389751"/>
                    <a:pt x="6775938" y="398585"/>
                  </a:cubicBezTo>
                  <a:lnTo>
                    <a:pt x="6682154" y="410308"/>
                  </a:lnTo>
                  <a:cubicBezTo>
                    <a:pt x="6654765" y="413960"/>
                    <a:pt x="6627610" y="419529"/>
                    <a:pt x="6600092" y="422031"/>
                  </a:cubicBezTo>
                  <a:cubicBezTo>
                    <a:pt x="6541588" y="427350"/>
                    <a:pt x="6482861" y="429846"/>
                    <a:pt x="6424246" y="433754"/>
                  </a:cubicBezTo>
                  <a:cubicBezTo>
                    <a:pt x="6135077" y="429846"/>
                    <a:pt x="5844715" y="448555"/>
                    <a:pt x="5556738" y="422031"/>
                  </a:cubicBezTo>
                  <a:cubicBezTo>
                    <a:pt x="5532128" y="419764"/>
                    <a:pt x="5533292" y="351692"/>
                    <a:pt x="5533292" y="351692"/>
                  </a:cubicBezTo>
                  <a:cubicBezTo>
                    <a:pt x="5529384" y="324338"/>
                    <a:pt x="5534988" y="293785"/>
                    <a:pt x="5521569" y="269631"/>
                  </a:cubicBezTo>
                  <a:cubicBezTo>
                    <a:pt x="5513082" y="254355"/>
                    <a:pt x="5490903" y="252675"/>
                    <a:pt x="5474677" y="246185"/>
                  </a:cubicBezTo>
                  <a:cubicBezTo>
                    <a:pt x="5451730" y="237006"/>
                    <a:pt x="5404338" y="222738"/>
                    <a:pt x="5404338" y="222738"/>
                  </a:cubicBezTo>
                  <a:cubicBezTo>
                    <a:pt x="5337907" y="226646"/>
                    <a:pt x="5254638" y="190090"/>
                    <a:pt x="5205046" y="234462"/>
                  </a:cubicBezTo>
                  <a:cubicBezTo>
                    <a:pt x="5158089" y="276477"/>
                    <a:pt x="5234027" y="387080"/>
                    <a:pt x="5181600" y="422031"/>
                  </a:cubicBezTo>
                  <a:cubicBezTo>
                    <a:pt x="5169877" y="429846"/>
                    <a:pt x="5159033" y="439176"/>
                    <a:pt x="5146431" y="445477"/>
                  </a:cubicBezTo>
                  <a:cubicBezTo>
                    <a:pt x="5135378" y="451003"/>
                    <a:pt x="5122984" y="453292"/>
                    <a:pt x="5111261" y="457200"/>
                  </a:cubicBezTo>
                  <a:cubicBezTo>
                    <a:pt x="5080000" y="453292"/>
                    <a:pt x="5047872" y="453766"/>
                    <a:pt x="5017477" y="445477"/>
                  </a:cubicBezTo>
                  <a:cubicBezTo>
                    <a:pt x="5003884" y="441770"/>
                    <a:pt x="4995257" y="427581"/>
                    <a:pt x="4982307" y="422031"/>
                  </a:cubicBezTo>
                  <a:cubicBezTo>
                    <a:pt x="4967498" y="415684"/>
                    <a:pt x="4951046" y="414216"/>
                    <a:pt x="4935415" y="410308"/>
                  </a:cubicBezTo>
                  <a:cubicBezTo>
                    <a:pt x="4909463" y="393007"/>
                    <a:pt x="4883131" y="378773"/>
                    <a:pt x="4865077" y="351692"/>
                  </a:cubicBezTo>
                  <a:cubicBezTo>
                    <a:pt x="4858223" y="341410"/>
                    <a:pt x="4858880" y="327575"/>
                    <a:pt x="4853354" y="316523"/>
                  </a:cubicBezTo>
                  <a:cubicBezTo>
                    <a:pt x="4843042" y="295900"/>
                    <a:pt x="4813592" y="257969"/>
                    <a:pt x="4794738" y="246185"/>
                  </a:cubicBezTo>
                  <a:cubicBezTo>
                    <a:pt x="4776893" y="235032"/>
                    <a:pt x="4754597" y="232815"/>
                    <a:pt x="4736123" y="222738"/>
                  </a:cubicBezTo>
                  <a:cubicBezTo>
                    <a:pt x="4608499" y="153124"/>
                    <a:pt x="4728754" y="182843"/>
                    <a:pt x="4560277" y="164123"/>
                  </a:cubicBezTo>
                  <a:cubicBezTo>
                    <a:pt x="4536831" y="156308"/>
                    <a:pt x="4510502" y="154386"/>
                    <a:pt x="4489938" y="140677"/>
                  </a:cubicBezTo>
                  <a:cubicBezTo>
                    <a:pt x="4478215" y="132862"/>
                    <a:pt x="4467371" y="123532"/>
                    <a:pt x="4454769" y="117231"/>
                  </a:cubicBezTo>
                  <a:cubicBezTo>
                    <a:pt x="4435069" y="107381"/>
                    <a:pt x="4391489" y="99420"/>
                    <a:pt x="4372707" y="93785"/>
                  </a:cubicBezTo>
                  <a:cubicBezTo>
                    <a:pt x="4349035" y="86683"/>
                    <a:pt x="4302369" y="70338"/>
                    <a:pt x="4302369" y="70338"/>
                  </a:cubicBezTo>
                  <a:cubicBezTo>
                    <a:pt x="4038239" y="80498"/>
                    <a:pt x="3895326" y="93080"/>
                    <a:pt x="3622431" y="70338"/>
                  </a:cubicBezTo>
                  <a:cubicBezTo>
                    <a:pt x="3605015" y="68887"/>
                    <a:pt x="3591764" y="53382"/>
                    <a:pt x="3575538" y="46892"/>
                  </a:cubicBezTo>
                  <a:cubicBezTo>
                    <a:pt x="3552591" y="37713"/>
                    <a:pt x="3528646" y="31261"/>
                    <a:pt x="3505200" y="23446"/>
                  </a:cubicBezTo>
                  <a:lnTo>
                    <a:pt x="3470031" y="11723"/>
                  </a:lnTo>
                  <a:lnTo>
                    <a:pt x="3434861" y="0"/>
                  </a:lnTo>
                  <a:cubicBezTo>
                    <a:pt x="3341076" y="3908"/>
                    <a:pt x="3246839" y="1723"/>
                    <a:pt x="3153507" y="11723"/>
                  </a:cubicBezTo>
                  <a:cubicBezTo>
                    <a:pt x="3136131" y="13585"/>
                    <a:pt x="3123194" y="29643"/>
                    <a:pt x="3106615" y="35169"/>
                  </a:cubicBezTo>
                  <a:cubicBezTo>
                    <a:pt x="3036504" y="58539"/>
                    <a:pt x="3073400" y="33215"/>
                    <a:pt x="3059723" y="35169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776288"/>
            <a:ext cx="9906000" cy="203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СРЕДСТВАХ МАССОВОЙ ИНФОРМАЦИИ              (ЧАСТЬ 6.5.)</a:t>
            </a:r>
          </a:p>
        </p:txBody>
      </p:sp>
      <p:graphicFrame>
        <p:nvGraphicFramePr>
          <p:cNvPr id="62" name="Group 80"/>
          <p:cNvGraphicFramePr>
            <a:graphicFrameLocks noGrp="1"/>
          </p:cNvGraphicFramePr>
          <p:nvPr/>
        </p:nvGraphicFramePr>
        <p:xfrm>
          <a:off x="4763" y="2347913"/>
          <a:ext cx="2784475" cy="906462"/>
        </p:xfrm>
        <a:graphic>
          <a:graphicData uri="http://schemas.openxmlformats.org/drawingml/2006/table">
            <a:tbl>
              <a:tblPr/>
              <a:tblGrid>
                <a:gridCol w="797404"/>
                <a:gridCol w="721094"/>
                <a:gridCol w="753004"/>
                <a:gridCol w="512973"/>
              </a:tblGrid>
              <a:tr h="287301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730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593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Дорожное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93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Авторадио</a:t>
                      </a: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76" marR="19476" marT="17998" marB="1799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Group 80"/>
          <p:cNvGraphicFramePr>
            <a:graphicFrameLocks noGrp="1"/>
          </p:cNvGraphicFramePr>
          <p:nvPr/>
        </p:nvGraphicFramePr>
        <p:xfrm>
          <a:off x="7096125" y="979488"/>
          <a:ext cx="2809875" cy="2357437"/>
        </p:xfrm>
        <a:graphic>
          <a:graphicData uri="http://schemas.openxmlformats.org/drawingml/2006/table">
            <a:tbl>
              <a:tblPr/>
              <a:tblGrid>
                <a:gridCol w="804678"/>
                <a:gridCol w="727670"/>
                <a:gridCol w="759874"/>
                <a:gridCol w="517653"/>
              </a:tblGrid>
              <a:tr h="287265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265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59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77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ТК «Новгородское телевидение»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77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«Россия 24»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77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«НТВ»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277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«ТВЦ»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78" marR="19478" marT="17996" marB="179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Group 80"/>
          <p:cNvGraphicFramePr>
            <a:graphicFrameLocks noGrp="1"/>
          </p:cNvGraphicFramePr>
          <p:nvPr/>
        </p:nvGraphicFramePr>
        <p:xfrm>
          <a:off x="7153275" y="5348288"/>
          <a:ext cx="2762250" cy="1360487"/>
        </p:xfrm>
        <a:graphic>
          <a:graphicData uri="http://schemas.openxmlformats.org/drawingml/2006/table">
            <a:tbl>
              <a:tblPr/>
              <a:tblGrid>
                <a:gridCol w="791040"/>
                <a:gridCol w="715338"/>
                <a:gridCol w="746994"/>
                <a:gridCol w="508878"/>
              </a:tblGrid>
              <a:tr h="287062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06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579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«Валдай»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28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28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9478" marR="19478" marT="17983" marB="179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Group 80"/>
          <p:cNvGraphicFramePr>
            <a:graphicFrameLocks noGrp="1"/>
          </p:cNvGraphicFramePr>
          <p:nvPr/>
        </p:nvGraphicFramePr>
        <p:xfrm>
          <a:off x="7142163" y="3582988"/>
          <a:ext cx="2763837" cy="1160462"/>
        </p:xfrm>
        <a:graphic>
          <a:graphicData uri="http://schemas.openxmlformats.org/drawingml/2006/table">
            <a:tbl>
              <a:tblPr/>
              <a:tblGrid>
                <a:gridCol w="1451366"/>
                <a:gridCol w="1312471"/>
              </a:tblGrid>
              <a:tr h="287331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6594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94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90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82" marR="19482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Group 80"/>
          <p:cNvGraphicFramePr>
            <a:graphicFrameLocks noGrp="1"/>
          </p:cNvGraphicFramePr>
          <p:nvPr/>
        </p:nvGraphicFramePr>
        <p:xfrm>
          <a:off x="0" y="979488"/>
          <a:ext cx="1533525" cy="1303337"/>
        </p:xfrm>
        <a:graphic>
          <a:graphicData uri="http://schemas.openxmlformats.org/drawingml/2006/table">
            <a:tbl>
              <a:tblPr/>
              <a:tblGrid>
                <a:gridCol w="805296"/>
                <a:gridCol w="728229"/>
              </a:tblGrid>
              <a:tr h="432462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08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оператора связи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5194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94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94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94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TELE </a:t>
                      </a: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9493" marR="19493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36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-22225" y="6026150"/>
            <a:ext cx="3792538" cy="8651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95735" tIns="47870" rIns="95735" bIns="47870">
            <a:spAutoFit/>
          </a:bodyPr>
          <a:lstStyle/>
          <a:p>
            <a:pPr algn="ctr" defTabSz="956881">
              <a:defRPr/>
            </a:pPr>
            <a:r>
              <a:rPr lang="ru-RU" sz="1000" b="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Общая характеристика сельского поселения: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количество проживающего населения – 1396 чел.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количество домов – 759 (из них нежилых  0);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-социально – значимых объектов – 6;</a:t>
            </a:r>
          </a:p>
          <a:p>
            <a:pPr marL="269287" defTabSz="956881">
              <a:defRPr/>
            </a:pPr>
            <a:r>
              <a:rPr lang="ru-RU" sz="1000" b="0" i="1" dirty="0">
                <a:cs typeface="Times New Roman" pitchFamily="18" charset="0"/>
              </a:rPr>
              <a:t>- котельных –  2 (используется для отопления СЗО)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57250" y="228600"/>
            <a:ext cx="8191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9" tIns="47859" rIns="95719" bIns="47859">
            <a:spAutoFit/>
          </a:bodyPr>
          <a:lstStyle/>
          <a:p>
            <a:pPr algn="ctr" defTabSz="1276350"/>
            <a:r>
              <a:rPr lang="ru-RU" sz="2500" b="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4339" name="Прямоугольник 51"/>
          <p:cNvSpPr>
            <a:spLocks noChangeArrowheads="1"/>
          </p:cNvSpPr>
          <p:nvPr/>
        </p:nvSpPr>
        <p:spPr bwMode="auto">
          <a:xfrm>
            <a:off x="895350" y="822325"/>
            <a:ext cx="309563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0" name="TextBox 52"/>
          <p:cNvSpPr txBox="1">
            <a:spLocks noChangeArrowheads="1"/>
          </p:cNvSpPr>
          <p:nvPr/>
        </p:nvSpPr>
        <p:spPr bwMode="auto">
          <a:xfrm>
            <a:off x="1273175" y="736600"/>
            <a:ext cx="20891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14341" name="Прямоугольник 53"/>
          <p:cNvSpPr>
            <a:spLocks noChangeArrowheads="1"/>
          </p:cNvSpPr>
          <p:nvPr/>
        </p:nvSpPr>
        <p:spPr bwMode="auto">
          <a:xfrm>
            <a:off x="895350" y="1030288"/>
            <a:ext cx="309563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2" name="TextBox 54"/>
          <p:cNvSpPr txBox="1">
            <a:spLocks noChangeArrowheads="1"/>
          </p:cNvSpPr>
          <p:nvPr/>
        </p:nvSpPr>
        <p:spPr bwMode="auto">
          <a:xfrm>
            <a:off x="1273175" y="966788"/>
            <a:ext cx="33401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4343" name="Прямоугольник 55"/>
          <p:cNvSpPr>
            <a:spLocks noChangeArrowheads="1"/>
          </p:cNvSpPr>
          <p:nvPr/>
        </p:nvSpPr>
        <p:spPr bwMode="auto">
          <a:xfrm>
            <a:off x="895350" y="1243013"/>
            <a:ext cx="309563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4" name="TextBox 56"/>
          <p:cNvSpPr txBox="1">
            <a:spLocks noChangeArrowheads="1"/>
          </p:cNvSpPr>
          <p:nvPr/>
        </p:nvSpPr>
        <p:spPr bwMode="auto">
          <a:xfrm>
            <a:off x="1273175" y="1181100"/>
            <a:ext cx="26717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4345" name="Прямоугольник 51"/>
          <p:cNvSpPr>
            <a:spLocks noChangeArrowheads="1"/>
          </p:cNvSpPr>
          <p:nvPr/>
        </p:nvSpPr>
        <p:spPr bwMode="auto">
          <a:xfrm>
            <a:off x="892175" y="1447800"/>
            <a:ext cx="309563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6" name="Прямоугольник 51"/>
          <p:cNvSpPr>
            <a:spLocks noChangeArrowheads="1"/>
          </p:cNvSpPr>
          <p:nvPr/>
        </p:nvSpPr>
        <p:spPr bwMode="auto">
          <a:xfrm>
            <a:off x="892175" y="1673225"/>
            <a:ext cx="309563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7" name="Прямоугольник 51"/>
          <p:cNvSpPr>
            <a:spLocks noChangeArrowheads="1"/>
          </p:cNvSpPr>
          <p:nvPr/>
        </p:nvSpPr>
        <p:spPr bwMode="auto">
          <a:xfrm>
            <a:off x="892175" y="1900238"/>
            <a:ext cx="309563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48" name="TextBox 52"/>
          <p:cNvSpPr txBox="1">
            <a:spLocks noChangeArrowheads="1"/>
          </p:cNvSpPr>
          <p:nvPr/>
        </p:nvSpPr>
        <p:spPr bwMode="auto">
          <a:xfrm>
            <a:off x="1268413" y="1363663"/>
            <a:ext cx="30305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4349" name="TextBox 54"/>
          <p:cNvSpPr txBox="1">
            <a:spLocks noChangeArrowheads="1"/>
          </p:cNvSpPr>
          <p:nvPr/>
        </p:nvSpPr>
        <p:spPr bwMode="auto">
          <a:xfrm>
            <a:off x="1343025" y="1590675"/>
            <a:ext cx="33401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4350" name="TextBox 56"/>
          <p:cNvSpPr txBox="1">
            <a:spLocks noChangeArrowheads="1"/>
          </p:cNvSpPr>
          <p:nvPr/>
        </p:nvSpPr>
        <p:spPr bwMode="auto">
          <a:xfrm>
            <a:off x="1268413" y="1819275"/>
            <a:ext cx="305911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8" tIns="47880" rIns="95758" bIns="47880">
            <a:spAutoFit/>
          </a:bodyPr>
          <a:lstStyle/>
          <a:p>
            <a:pPr defTabSz="1276350"/>
            <a:r>
              <a:rPr lang="ru-RU" sz="700" b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pic>
        <p:nvPicPr>
          <p:cNvPr id="14351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2200275"/>
            <a:ext cx="2873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 Box 61"/>
          <p:cNvSpPr txBox="1">
            <a:spLocks noChangeArrowheads="1"/>
          </p:cNvSpPr>
          <p:nvPr/>
        </p:nvSpPr>
        <p:spPr bwMode="auto">
          <a:xfrm>
            <a:off x="1181100" y="2101850"/>
            <a:ext cx="23955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6922" tIns="93467" rIns="186922" bIns="93467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4353" name="Text Box 55"/>
          <p:cNvSpPr txBox="1">
            <a:spLocks noChangeArrowheads="1"/>
          </p:cNvSpPr>
          <p:nvPr/>
        </p:nvSpPr>
        <p:spPr bwMode="auto">
          <a:xfrm>
            <a:off x="1231900" y="2428875"/>
            <a:ext cx="26050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52" tIns="66887" rIns="133752" bIns="66887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14354" name="Oval 63"/>
          <p:cNvSpPr>
            <a:spLocks noChangeArrowheads="1"/>
          </p:cNvSpPr>
          <p:nvPr/>
        </p:nvSpPr>
        <p:spPr bwMode="auto">
          <a:xfrm>
            <a:off x="749300" y="3276600"/>
            <a:ext cx="501650" cy="12858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5568" tIns="47785" rIns="95568" bIns="47785" anchor="ctr"/>
          <a:lstStyle/>
          <a:p>
            <a:pPr algn="ctr" defTabSz="952500"/>
            <a:endParaRPr lang="ru-RU" sz="7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55" name="Line 59"/>
          <p:cNvSpPr>
            <a:spLocks noChangeShapeType="1"/>
          </p:cNvSpPr>
          <p:nvPr/>
        </p:nvSpPr>
        <p:spPr bwMode="auto">
          <a:xfrm>
            <a:off x="757238" y="2967038"/>
            <a:ext cx="457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8398" tIns="34199" rIns="68398" bIns="34199"/>
          <a:lstStyle/>
          <a:p>
            <a:endParaRPr lang="ru-RU"/>
          </a:p>
        </p:txBody>
      </p:sp>
      <p:sp>
        <p:nvSpPr>
          <p:cNvPr id="14356" name="Text Box 47"/>
          <p:cNvSpPr txBox="1">
            <a:spLocks noChangeArrowheads="1"/>
          </p:cNvSpPr>
          <p:nvPr/>
        </p:nvSpPr>
        <p:spPr bwMode="auto">
          <a:xfrm>
            <a:off x="1279525" y="3184525"/>
            <a:ext cx="2740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38" tIns="45262" rIns="90538" bIns="45262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700" b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14357" name="Group 99"/>
          <p:cNvGrpSpPr>
            <a:grpSpLocks/>
          </p:cNvGrpSpPr>
          <p:nvPr/>
        </p:nvGrpSpPr>
        <p:grpSpPr bwMode="auto">
          <a:xfrm>
            <a:off x="839788" y="3673475"/>
            <a:ext cx="323850" cy="168275"/>
            <a:chOff x="0" y="0"/>
            <a:chExt cx="20000" cy="20000"/>
          </a:xfrm>
        </p:grpSpPr>
        <p:sp>
          <p:nvSpPr>
            <p:cNvPr id="1449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1450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14358" name="Text Box 64"/>
          <p:cNvSpPr txBox="1">
            <a:spLocks noChangeArrowheads="1"/>
          </p:cNvSpPr>
          <p:nvPr/>
        </p:nvSpPr>
        <p:spPr bwMode="auto">
          <a:xfrm>
            <a:off x="1273175" y="3606800"/>
            <a:ext cx="1285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0" tIns="45185" rIns="90380" bIns="45185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мост;</a:t>
            </a:r>
          </a:p>
        </p:txBody>
      </p:sp>
      <p:grpSp>
        <p:nvGrpSpPr>
          <p:cNvPr id="14359" name="Group 53"/>
          <p:cNvGrpSpPr>
            <a:grpSpLocks/>
          </p:cNvGrpSpPr>
          <p:nvPr/>
        </p:nvGrpSpPr>
        <p:grpSpPr bwMode="auto">
          <a:xfrm>
            <a:off x="630238" y="2473325"/>
            <a:ext cx="631825" cy="280988"/>
            <a:chOff x="2290" y="4020"/>
            <a:chExt cx="768" cy="218"/>
          </a:xfrm>
        </p:grpSpPr>
        <p:sp>
          <p:nvSpPr>
            <p:cNvPr id="1449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336675"/>
              <a:r>
                <a:rPr lang="ru-RU" sz="700" b="0" u="sng">
                  <a:cs typeface="Times New Roman" pitchFamily="18" charset="0"/>
                </a:rPr>
                <a:t>№12</a:t>
              </a:r>
            </a:p>
            <a:p>
              <a:pPr algn="ctr" defTabSz="1336675"/>
              <a:r>
                <a:rPr lang="ru-RU" sz="700" b="0">
                  <a:cs typeface="Times New Roman" pitchFamily="18" charset="0"/>
                </a:rPr>
                <a:t> 150</a:t>
              </a:r>
            </a:p>
          </p:txBody>
        </p:sp>
        <p:grpSp>
          <p:nvGrpSpPr>
            <p:cNvPr id="1449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449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336675"/>
                <a:endParaRPr lang="ru-RU" sz="700" b="0">
                  <a:latin typeface="Calibri" pitchFamily="34" charset="0"/>
                </a:endParaRPr>
              </a:p>
            </p:txBody>
          </p:sp>
          <p:sp>
            <p:nvSpPr>
              <p:cNvPr id="1449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49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449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9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360" name="Text Box 47"/>
          <p:cNvSpPr txBox="1">
            <a:spLocks noChangeArrowheads="1"/>
          </p:cNvSpPr>
          <p:nvPr/>
        </p:nvSpPr>
        <p:spPr bwMode="auto">
          <a:xfrm>
            <a:off x="1277938" y="3425825"/>
            <a:ext cx="21351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38" tIns="45262" rIns="90538" bIns="45262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700" b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4361" name="Oval 63"/>
          <p:cNvSpPr>
            <a:spLocks noChangeArrowheads="1"/>
          </p:cNvSpPr>
          <p:nvPr/>
        </p:nvSpPr>
        <p:spPr bwMode="auto">
          <a:xfrm>
            <a:off x="749300" y="3073400"/>
            <a:ext cx="501650" cy="12700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5568" tIns="47785" rIns="95568" bIns="47785" anchor="ctr"/>
          <a:lstStyle/>
          <a:p>
            <a:pPr algn="ctr" defTabSz="952500"/>
            <a:endParaRPr lang="ru-RU" sz="7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62" name="Text Box 47"/>
          <p:cNvSpPr txBox="1">
            <a:spLocks noChangeArrowheads="1"/>
          </p:cNvSpPr>
          <p:nvPr/>
        </p:nvSpPr>
        <p:spPr bwMode="auto">
          <a:xfrm>
            <a:off x="1276350" y="2986088"/>
            <a:ext cx="25304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38" tIns="45262" rIns="90538" bIns="45262">
            <a:spAutoFit/>
          </a:bodyPr>
          <a:lstStyle/>
          <a:p>
            <a:pPr defTabSz="1212850" eaLnBrk="0" hangingPunct="0">
              <a:buFontTx/>
              <a:buChar char="-"/>
            </a:pPr>
            <a:r>
              <a:rPr lang="ru-RU" sz="700" b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4363" name="Text Box 64"/>
          <p:cNvSpPr txBox="1">
            <a:spLocks noChangeArrowheads="1"/>
          </p:cNvSpPr>
          <p:nvPr/>
        </p:nvSpPr>
        <p:spPr bwMode="auto">
          <a:xfrm>
            <a:off x="1274763" y="2809875"/>
            <a:ext cx="27035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0" tIns="45185" rIns="90380" bIns="45185">
            <a:spAutoFit/>
          </a:bodyPr>
          <a:lstStyle/>
          <a:p>
            <a:pPr defTabSz="1787525">
              <a:buFontTx/>
              <a:buChar char="-"/>
            </a:pPr>
            <a:r>
              <a:rPr lang="ru-RU" sz="700" b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4364" name="Line 499"/>
          <p:cNvSpPr>
            <a:spLocks noChangeShapeType="1"/>
          </p:cNvSpPr>
          <p:nvPr/>
        </p:nvSpPr>
        <p:spPr bwMode="auto">
          <a:xfrm>
            <a:off x="6013450" y="20383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8398" tIns="34199" rIns="68398" bIns="34199" anchor="ctr"/>
          <a:lstStyle/>
          <a:p>
            <a:endParaRPr lang="ru-RU"/>
          </a:p>
        </p:txBody>
      </p:sp>
      <p:sp>
        <p:nvSpPr>
          <p:cNvPr id="14365" name="Text Box 457"/>
          <p:cNvSpPr txBox="1">
            <a:spLocks noChangeArrowheads="1"/>
          </p:cNvSpPr>
          <p:nvPr/>
        </p:nvSpPr>
        <p:spPr bwMode="auto">
          <a:xfrm>
            <a:off x="1360488" y="5929313"/>
            <a:ext cx="1873250" cy="109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14366" name="Group 120"/>
          <p:cNvGrpSpPr>
            <a:grpSpLocks/>
          </p:cNvGrpSpPr>
          <p:nvPr/>
        </p:nvGrpSpPr>
        <p:grpSpPr bwMode="auto">
          <a:xfrm>
            <a:off x="836613" y="5951538"/>
            <a:ext cx="222250" cy="211137"/>
            <a:chOff x="-50" y="4479"/>
            <a:chExt cx="136" cy="132"/>
          </a:xfrm>
        </p:grpSpPr>
        <p:sp>
          <p:nvSpPr>
            <p:cNvPr id="14488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68388"/>
              <a:endParaRPr lang="ru-RU" sz="700" b="0">
                <a:cs typeface="Times New Roman" pitchFamily="18" charset="0"/>
              </a:endParaRPr>
            </a:p>
          </p:txBody>
        </p:sp>
        <p:sp>
          <p:nvSpPr>
            <p:cNvPr id="14489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32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766763">
                <a:spcBef>
                  <a:spcPct val="50000"/>
                </a:spcBef>
              </a:pPr>
              <a:endParaRPr lang="ru-RU" sz="700" b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4490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7" name="Rectangle 54"/>
          <p:cNvSpPr>
            <a:spLocks noChangeArrowheads="1"/>
          </p:cNvSpPr>
          <p:nvPr/>
        </p:nvSpPr>
        <p:spPr bwMode="auto">
          <a:xfrm>
            <a:off x="774700" y="6176963"/>
            <a:ext cx="330200" cy="15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70" tIns="47886" rIns="95770" bIns="47886" anchor="ctr"/>
          <a:lstStyle/>
          <a:p>
            <a:pPr algn="ctr"/>
            <a:r>
              <a:rPr lang="ru-RU" sz="700" b="0"/>
              <a:t>ПВР</a:t>
            </a:r>
          </a:p>
        </p:txBody>
      </p:sp>
      <p:sp>
        <p:nvSpPr>
          <p:cNvPr id="14368" name="Text Box 457"/>
          <p:cNvSpPr txBox="1">
            <a:spLocks noChangeArrowheads="1"/>
          </p:cNvSpPr>
          <p:nvPr/>
        </p:nvSpPr>
        <p:spPr bwMode="auto">
          <a:xfrm>
            <a:off x="1366838" y="6149975"/>
            <a:ext cx="3148012" cy="109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4369" name="Полилиния 115"/>
          <p:cNvSpPr>
            <a:spLocks noChangeArrowheads="1"/>
          </p:cNvSpPr>
          <p:nvPr/>
        </p:nvSpPr>
        <p:spPr bwMode="auto">
          <a:xfrm>
            <a:off x="225425" y="5638800"/>
            <a:ext cx="215900" cy="14446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8415" tIns="34208" rIns="68415" bIns="34208"/>
          <a:lstStyle/>
          <a:p>
            <a:endParaRPr lang="ru-RU"/>
          </a:p>
        </p:txBody>
      </p:sp>
      <p:sp>
        <p:nvSpPr>
          <p:cNvPr id="14370" name="Text Box 965"/>
          <p:cNvSpPr txBox="1">
            <a:spLocks noChangeArrowheads="1"/>
          </p:cNvSpPr>
          <p:nvPr/>
        </p:nvSpPr>
        <p:spPr bwMode="auto">
          <a:xfrm>
            <a:off x="1308100" y="5530850"/>
            <a:ext cx="33702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789" tIns="29397" rIns="58789" bIns="29397">
            <a:spAutoFit/>
          </a:bodyPr>
          <a:lstStyle/>
          <a:p>
            <a:pPr algn="just" defTabSz="1257300">
              <a:lnSpc>
                <a:spcPct val="70000"/>
              </a:lnSpc>
              <a:buFontTx/>
              <a:buChar char="-"/>
            </a:pPr>
            <a:r>
              <a:rPr lang="ru-RU" sz="700" b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14371" name="Группа 118"/>
          <p:cNvGrpSpPr>
            <a:grpSpLocks/>
          </p:cNvGrpSpPr>
          <p:nvPr/>
        </p:nvGrpSpPr>
        <p:grpSpPr bwMode="auto">
          <a:xfrm>
            <a:off x="455613" y="5573713"/>
            <a:ext cx="760412" cy="266700"/>
            <a:chOff x="3186092" y="7871693"/>
            <a:chExt cx="721494" cy="373251"/>
          </a:xfrm>
        </p:grpSpPr>
        <p:sp>
          <p:nvSpPr>
            <p:cNvPr id="14485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325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338263"/>
              <a:r>
                <a:rPr lang="ru-RU" sz="700" b="0">
                  <a:cs typeface="Times New Roman" pitchFamily="18" charset="0"/>
                </a:rPr>
                <a:t>       </a:t>
              </a:r>
              <a:r>
                <a:rPr lang="ru-RU" sz="700" b="0" u="sng">
                  <a:cs typeface="Times New Roman" pitchFamily="18" charset="0"/>
                </a:rPr>
                <a:t>__13__</a:t>
              </a:r>
            </a:p>
            <a:p>
              <a:pPr defTabSz="1338263"/>
              <a:r>
                <a:rPr lang="ru-RU" sz="700" b="0">
                  <a:cs typeface="Times New Roman" pitchFamily="18" charset="0"/>
                </a:rPr>
                <a:t>         </a:t>
              </a:r>
              <a:r>
                <a:rPr lang="en-US" sz="700" b="0">
                  <a:cs typeface="Times New Roman" pitchFamily="18" charset="0"/>
                </a:rPr>
                <a:t>1</a:t>
              </a:r>
              <a:r>
                <a:rPr lang="ru-RU" sz="700" b="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4486" name="Rectangle 9"/>
            <p:cNvSpPr>
              <a:spLocks noChangeArrowheads="1"/>
            </p:cNvSpPr>
            <p:nvPr/>
          </p:nvSpPr>
          <p:spPr bwMode="auto">
            <a:xfrm>
              <a:off x="3236633" y="7871693"/>
              <a:ext cx="94735" cy="22186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338263"/>
              <a:r>
                <a:rPr lang="ru-RU" sz="700" b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4487" name="Rectangle 9"/>
            <p:cNvSpPr>
              <a:spLocks noChangeArrowheads="1"/>
            </p:cNvSpPr>
            <p:nvPr/>
          </p:nvSpPr>
          <p:spPr bwMode="auto">
            <a:xfrm>
              <a:off x="3723196" y="7881234"/>
              <a:ext cx="103861" cy="22186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338263"/>
              <a:r>
                <a:rPr lang="ru-RU" sz="700" b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4372" name="Line 499"/>
          <p:cNvSpPr>
            <a:spLocks noChangeShapeType="1"/>
          </p:cNvSpPr>
          <p:nvPr/>
        </p:nvSpPr>
        <p:spPr bwMode="auto">
          <a:xfrm>
            <a:off x="7170738" y="61769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5782" tIns="47891" rIns="95782" bIns="47891" anchor="ctr"/>
          <a:lstStyle/>
          <a:p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833438" y="4748213"/>
            <a:ext cx="309562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4" name="Text Box 47"/>
          <p:cNvSpPr txBox="1">
            <a:spLocks noChangeArrowheads="1"/>
          </p:cNvSpPr>
          <p:nvPr/>
        </p:nvSpPr>
        <p:spPr bwMode="auto">
          <a:xfrm>
            <a:off x="1247775" y="4602163"/>
            <a:ext cx="11953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59" tIns="45273" rIns="90559" bIns="45273">
            <a:spAutoFit/>
          </a:bodyPr>
          <a:lstStyle/>
          <a:p>
            <a:pPr defTabSz="1214438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линии водоснабжения;</a:t>
            </a:r>
          </a:p>
        </p:txBody>
      </p:sp>
      <p:grpSp>
        <p:nvGrpSpPr>
          <p:cNvPr id="14375" name="Группа 143"/>
          <p:cNvGrpSpPr>
            <a:grpSpLocks/>
          </p:cNvGrpSpPr>
          <p:nvPr/>
        </p:nvGrpSpPr>
        <p:grpSpPr bwMode="auto">
          <a:xfrm>
            <a:off x="871538" y="4395788"/>
            <a:ext cx="233362" cy="215900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 sz="7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005" y="6258030"/>
              <a:ext cx="152400" cy="139528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376" name="Text Box 47"/>
          <p:cNvSpPr txBox="1">
            <a:spLocks noChangeArrowheads="1"/>
          </p:cNvSpPr>
          <p:nvPr/>
        </p:nvSpPr>
        <p:spPr bwMode="auto">
          <a:xfrm>
            <a:off x="1262063" y="4348163"/>
            <a:ext cx="1168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59" tIns="45273" rIns="90559" bIns="45273">
            <a:spAutoFit/>
          </a:bodyPr>
          <a:lstStyle/>
          <a:p>
            <a:pPr defTabSz="1214438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377" name="Text Box 47"/>
          <p:cNvSpPr txBox="1">
            <a:spLocks noChangeArrowheads="1"/>
          </p:cNvSpPr>
          <p:nvPr/>
        </p:nvSpPr>
        <p:spPr bwMode="auto">
          <a:xfrm>
            <a:off x="1268413" y="3975100"/>
            <a:ext cx="7096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559" tIns="45273" rIns="90559" bIns="45273">
            <a:spAutoFit/>
          </a:bodyPr>
          <a:lstStyle/>
          <a:p>
            <a:pPr defTabSz="1214438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4378" name="Group 253"/>
          <p:cNvGrpSpPr>
            <a:grpSpLocks/>
          </p:cNvGrpSpPr>
          <p:nvPr/>
        </p:nvGrpSpPr>
        <p:grpSpPr bwMode="auto">
          <a:xfrm>
            <a:off x="795338" y="3938588"/>
            <a:ext cx="385762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 sz="7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6153">
                <a:defRPr/>
              </a:pPr>
              <a:endParaRPr lang="ru-RU" sz="700" b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79" name="Line 499"/>
          <p:cNvSpPr>
            <a:spLocks noChangeShapeType="1"/>
          </p:cNvSpPr>
          <p:nvPr/>
        </p:nvSpPr>
        <p:spPr bwMode="auto">
          <a:xfrm>
            <a:off x="2025650" y="52149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5747" tIns="47875" rIns="95747" bIns="47875" anchor="ctr"/>
          <a:lstStyle/>
          <a:p>
            <a:endParaRPr lang="ru-RU"/>
          </a:p>
        </p:txBody>
      </p:sp>
      <p:grpSp>
        <p:nvGrpSpPr>
          <p:cNvPr id="14380" name="Group 265"/>
          <p:cNvGrpSpPr>
            <a:grpSpLocks/>
          </p:cNvGrpSpPr>
          <p:nvPr/>
        </p:nvGrpSpPr>
        <p:grpSpPr bwMode="auto">
          <a:xfrm>
            <a:off x="641350" y="4921250"/>
            <a:ext cx="544513" cy="200025"/>
            <a:chOff x="249" y="2931"/>
            <a:chExt cx="907" cy="363"/>
          </a:xfrm>
        </p:grpSpPr>
        <p:sp>
          <p:nvSpPr>
            <p:cNvPr id="1447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700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47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7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81" name="Text Box 47"/>
          <p:cNvSpPr txBox="1">
            <a:spLocks noChangeArrowheads="1"/>
          </p:cNvSpPr>
          <p:nvPr/>
        </p:nvSpPr>
        <p:spPr bwMode="auto">
          <a:xfrm>
            <a:off x="1246188" y="4889500"/>
            <a:ext cx="2509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8" tIns="45257" rIns="90528" bIns="45257">
            <a:spAutoFit/>
          </a:bodyPr>
          <a:lstStyle/>
          <a:p>
            <a:pPr defTabSz="1212850" eaLnBrk="0" hangingPunct="0"/>
            <a:r>
              <a:rPr lang="en-US" sz="7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700" b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42938" y="5219700"/>
            <a:ext cx="54451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42938" y="5445125"/>
            <a:ext cx="541337" cy="1588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4" name="Text Box 47"/>
          <p:cNvSpPr txBox="1">
            <a:spLocks noChangeArrowheads="1"/>
          </p:cNvSpPr>
          <p:nvPr/>
        </p:nvSpPr>
        <p:spPr bwMode="auto">
          <a:xfrm>
            <a:off x="1246188" y="5108575"/>
            <a:ext cx="2286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8" tIns="45257" rIns="90528" bIns="45257">
            <a:spAutoFit/>
          </a:bodyPr>
          <a:lstStyle/>
          <a:p>
            <a:pPr defTabSz="1212850" eaLnBrk="0" hangingPunct="0"/>
            <a:r>
              <a:rPr lang="en-US" sz="7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700" b="0">
                <a:solidFill>
                  <a:srgbClr val="000000"/>
                </a:solidFill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14385" name="Text Box 47"/>
          <p:cNvSpPr txBox="1">
            <a:spLocks noChangeArrowheads="1"/>
          </p:cNvSpPr>
          <p:nvPr/>
        </p:nvSpPr>
        <p:spPr bwMode="auto">
          <a:xfrm>
            <a:off x="1246188" y="5332413"/>
            <a:ext cx="22860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28" tIns="45257" rIns="90528" bIns="45257">
            <a:spAutoFit/>
          </a:bodyPr>
          <a:lstStyle/>
          <a:p>
            <a:pPr defTabSz="1212850" eaLnBrk="0" hangingPunct="0"/>
            <a:r>
              <a:rPr lang="en-US" sz="700" b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700" b="0">
                <a:solidFill>
                  <a:srgbClr val="000000"/>
                </a:solidFill>
                <a:cs typeface="Times New Roman" pitchFamily="18" charset="0"/>
              </a:rPr>
              <a:t>линии эл. снабжения  0,4 кВ;</a:t>
            </a:r>
          </a:p>
        </p:txBody>
      </p:sp>
      <p:sp>
        <p:nvSpPr>
          <p:cNvPr id="14386" name="Line 499"/>
          <p:cNvSpPr>
            <a:spLocks noChangeShapeType="1"/>
          </p:cNvSpPr>
          <p:nvPr/>
        </p:nvSpPr>
        <p:spPr bwMode="auto">
          <a:xfrm>
            <a:off x="2209800" y="6454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5770" tIns="47886" rIns="95770" bIns="47886" anchor="ctr"/>
          <a:lstStyle/>
          <a:p>
            <a:endParaRPr lang="ru-RU"/>
          </a:p>
        </p:txBody>
      </p:sp>
      <p:sp>
        <p:nvSpPr>
          <p:cNvPr id="14387" name="Text Box 47"/>
          <p:cNvSpPr txBox="1">
            <a:spLocks noChangeArrowheads="1"/>
          </p:cNvSpPr>
          <p:nvPr/>
        </p:nvSpPr>
        <p:spPr bwMode="auto">
          <a:xfrm>
            <a:off x="1268413" y="6375400"/>
            <a:ext cx="2400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9" tIns="45268" rIns="90549" bIns="45268">
            <a:spAutoFit/>
          </a:bodyPr>
          <a:lstStyle/>
          <a:p>
            <a:pPr defTabSz="1212850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газораспределительный пункт;</a:t>
            </a:r>
          </a:p>
        </p:txBody>
      </p:sp>
      <p:sp>
        <p:nvSpPr>
          <p:cNvPr id="14388" name="Text Box 47"/>
          <p:cNvSpPr txBox="1">
            <a:spLocks noChangeArrowheads="1"/>
          </p:cNvSpPr>
          <p:nvPr/>
        </p:nvSpPr>
        <p:spPr bwMode="auto">
          <a:xfrm>
            <a:off x="1277938" y="6591300"/>
            <a:ext cx="21859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9" tIns="45268" rIns="90549" bIns="45268">
            <a:spAutoFit/>
          </a:bodyPr>
          <a:lstStyle/>
          <a:p>
            <a:pPr defTabSz="1212850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831850" y="6411913"/>
            <a:ext cx="231775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0" tIns="47886" rIns="95770" bIns="47886" anchor="ctr"/>
          <a:lstStyle/>
          <a:p>
            <a:pPr algn="ctr" defTabSz="956153">
              <a:defRPr/>
            </a:pPr>
            <a:endParaRPr lang="ru-RU" sz="700" b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5197475" y="1017588"/>
            <a:ext cx="5461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1" name="Text Box 47"/>
          <p:cNvSpPr txBox="1">
            <a:spLocks noChangeArrowheads="1"/>
          </p:cNvSpPr>
          <p:nvPr/>
        </p:nvSpPr>
        <p:spPr bwMode="auto">
          <a:xfrm>
            <a:off x="5837238" y="877888"/>
            <a:ext cx="2044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9" tIns="45273" rIns="90559" bIns="45273">
            <a:spAutoFit/>
          </a:bodyPr>
          <a:lstStyle/>
          <a:p>
            <a:pPr defTabSz="1214438" eaLnBrk="0" hangingPunct="0"/>
            <a:r>
              <a:rPr lang="en-US" sz="700" b="0">
                <a:cs typeface="Times New Roman" pitchFamily="18" charset="0"/>
              </a:rPr>
              <a:t>- </a:t>
            </a:r>
            <a:r>
              <a:rPr lang="ru-RU" sz="700" b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14392" name="Line 499"/>
          <p:cNvSpPr>
            <a:spLocks noChangeShapeType="1"/>
          </p:cNvSpPr>
          <p:nvPr/>
        </p:nvSpPr>
        <p:spPr bwMode="auto">
          <a:xfrm>
            <a:off x="6634163" y="19431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8398" tIns="34199" rIns="68398" bIns="34199" anchor="ctr"/>
          <a:lstStyle/>
          <a:p>
            <a:endParaRPr lang="ru-RU"/>
          </a:p>
        </p:txBody>
      </p:sp>
      <p:sp>
        <p:nvSpPr>
          <p:cNvPr id="14393" name="Text Box 95"/>
          <p:cNvSpPr txBox="1">
            <a:spLocks noChangeArrowheads="1"/>
          </p:cNvSpPr>
          <p:nvPr/>
        </p:nvSpPr>
        <p:spPr bwMode="auto">
          <a:xfrm>
            <a:off x="5727700" y="2493963"/>
            <a:ext cx="24003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585" tIns="66808" rIns="133585" bIns="66808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4394" name="Овал 171"/>
          <p:cNvSpPr>
            <a:spLocks noChangeArrowheads="1"/>
          </p:cNvSpPr>
          <p:nvPr/>
        </p:nvSpPr>
        <p:spPr bwMode="auto">
          <a:xfrm>
            <a:off x="5365750" y="1490663"/>
            <a:ext cx="309563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5758" tIns="47880" rIns="95758" bIns="47880" anchor="ctr"/>
          <a:lstStyle/>
          <a:p>
            <a:pPr algn="ctr" defTabSz="954088"/>
            <a:endParaRPr lang="ru-RU" sz="7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395" name="Text Box 67"/>
          <p:cNvSpPr txBox="1">
            <a:spLocks noChangeArrowheads="1"/>
          </p:cNvSpPr>
          <p:nvPr/>
        </p:nvSpPr>
        <p:spPr bwMode="auto">
          <a:xfrm>
            <a:off x="5888038" y="1522413"/>
            <a:ext cx="3387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87525">
              <a:lnSpc>
                <a:spcPct val="70000"/>
              </a:lnSpc>
              <a:buFontTx/>
              <a:buChar char="-"/>
            </a:pPr>
            <a:r>
              <a:rPr lang="ru-RU" sz="700" b="0"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787525">
              <a:lnSpc>
                <a:spcPct val="70000"/>
              </a:lnSpc>
            </a:pPr>
            <a:endParaRPr lang="ru-RU" sz="700" b="0">
              <a:cs typeface="Times New Roman" pitchFamily="18" charset="0"/>
            </a:endParaRPr>
          </a:p>
        </p:txBody>
      </p:sp>
      <p:sp>
        <p:nvSpPr>
          <p:cNvPr id="14396" name="Text Box 95"/>
          <p:cNvSpPr txBox="1">
            <a:spLocks noChangeArrowheads="1"/>
          </p:cNvSpPr>
          <p:nvPr/>
        </p:nvSpPr>
        <p:spPr bwMode="auto">
          <a:xfrm>
            <a:off x="5748338" y="1184275"/>
            <a:ext cx="3427412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585" tIns="66808" rIns="133585" bIns="66808">
            <a:spAutoFit/>
          </a:bodyPr>
          <a:lstStyle/>
          <a:p>
            <a:pPr defTabSz="1787525">
              <a:lnSpc>
                <a:spcPct val="70000"/>
              </a:lnSpc>
            </a:pPr>
            <a:r>
              <a:rPr lang="ru-RU" sz="700" b="0">
                <a:cs typeface="Times New Roman" pitchFamily="18" charset="0"/>
              </a:rPr>
              <a:t>- МЕСТО МАССОВОГО КУПАНИЯ НАСЕЛЕНИЯ</a:t>
            </a:r>
          </a:p>
        </p:txBody>
      </p:sp>
      <p:sp>
        <p:nvSpPr>
          <p:cNvPr id="14397" name="Полилиния 254"/>
          <p:cNvSpPr>
            <a:spLocks noChangeArrowheads="1"/>
          </p:cNvSpPr>
          <p:nvPr/>
        </p:nvSpPr>
        <p:spPr bwMode="auto">
          <a:xfrm>
            <a:off x="5424488" y="1873250"/>
            <a:ext cx="273050" cy="173038"/>
          </a:xfrm>
          <a:custGeom>
            <a:avLst/>
            <a:gdLst>
              <a:gd name="T0" fmla="*/ 1471 w 353730"/>
              <a:gd name="T1" fmla="*/ 1574 h 241429"/>
              <a:gd name="T2" fmla="*/ 667 w 353730"/>
              <a:gd name="T3" fmla="*/ 1466 h 241429"/>
              <a:gd name="T4" fmla="*/ 935 w 353730"/>
              <a:gd name="T5" fmla="*/ 818 h 241429"/>
              <a:gd name="T6" fmla="*/ 2008 w 353730"/>
              <a:gd name="T7" fmla="*/ 172 h 241429"/>
              <a:gd name="T8" fmla="*/ 2544 w 353730"/>
              <a:gd name="T9" fmla="*/ 496 h 241429"/>
              <a:gd name="T10" fmla="*/ 3349 w 353730"/>
              <a:gd name="T11" fmla="*/ 603 h 241429"/>
              <a:gd name="T12" fmla="*/ 5228 w 353730"/>
              <a:gd name="T13" fmla="*/ 712 h 241429"/>
              <a:gd name="T14" fmla="*/ 4691 w 353730"/>
              <a:gd name="T15" fmla="*/ 1359 h 241429"/>
              <a:gd name="T16" fmla="*/ 6300 w 353730"/>
              <a:gd name="T17" fmla="*/ 1574 h 241429"/>
              <a:gd name="T18" fmla="*/ 3081 w 353730"/>
              <a:gd name="T19" fmla="*/ 1898 h 241429"/>
              <a:gd name="T20" fmla="*/ 2544 w 353730"/>
              <a:gd name="T21" fmla="*/ 2221 h 241429"/>
              <a:gd name="T22" fmla="*/ 1739 w 353730"/>
              <a:gd name="T23" fmla="*/ 2114 h 241429"/>
              <a:gd name="T24" fmla="*/ 1471 w 353730"/>
              <a:gd name="T25" fmla="*/ 1574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endParaRPr lang="ru-RU"/>
          </a:p>
        </p:txBody>
      </p:sp>
      <p:sp>
        <p:nvSpPr>
          <p:cNvPr id="14398" name="Полилиния 255"/>
          <p:cNvSpPr>
            <a:spLocks noChangeArrowheads="1"/>
          </p:cNvSpPr>
          <p:nvPr/>
        </p:nvSpPr>
        <p:spPr bwMode="auto">
          <a:xfrm>
            <a:off x="5424488" y="2101850"/>
            <a:ext cx="273050" cy="171450"/>
          </a:xfrm>
          <a:custGeom>
            <a:avLst/>
            <a:gdLst>
              <a:gd name="T0" fmla="*/ 1471 w 353730"/>
              <a:gd name="T1" fmla="*/ 1396 h 241429"/>
              <a:gd name="T2" fmla="*/ 667 w 353730"/>
              <a:gd name="T3" fmla="*/ 1300 h 241429"/>
              <a:gd name="T4" fmla="*/ 935 w 353730"/>
              <a:gd name="T5" fmla="*/ 726 h 241429"/>
              <a:gd name="T6" fmla="*/ 2008 w 353730"/>
              <a:gd name="T7" fmla="*/ 152 h 241429"/>
              <a:gd name="T8" fmla="*/ 2544 w 353730"/>
              <a:gd name="T9" fmla="*/ 440 h 241429"/>
              <a:gd name="T10" fmla="*/ 3349 w 353730"/>
              <a:gd name="T11" fmla="*/ 535 h 241429"/>
              <a:gd name="T12" fmla="*/ 5228 w 353730"/>
              <a:gd name="T13" fmla="*/ 631 h 241429"/>
              <a:gd name="T14" fmla="*/ 4691 w 353730"/>
              <a:gd name="T15" fmla="*/ 1205 h 241429"/>
              <a:gd name="T16" fmla="*/ 6300 w 353730"/>
              <a:gd name="T17" fmla="*/ 1396 h 241429"/>
              <a:gd name="T18" fmla="*/ 3081 w 353730"/>
              <a:gd name="T19" fmla="*/ 1683 h 241429"/>
              <a:gd name="T20" fmla="*/ 2544 w 353730"/>
              <a:gd name="T21" fmla="*/ 1971 h 241429"/>
              <a:gd name="T22" fmla="*/ 1739 w 353730"/>
              <a:gd name="T23" fmla="*/ 1875 h 241429"/>
              <a:gd name="T24" fmla="*/ 1471 w 353730"/>
              <a:gd name="T25" fmla="*/ 1396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endParaRPr lang="ru-RU"/>
          </a:p>
        </p:txBody>
      </p:sp>
      <p:sp>
        <p:nvSpPr>
          <p:cNvPr id="14399" name="Полилиния 256"/>
          <p:cNvSpPr>
            <a:spLocks noChangeArrowheads="1"/>
          </p:cNvSpPr>
          <p:nvPr/>
        </p:nvSpPr>
        <p:spPr bwMode="auto">
          <a:xfrm>
            <a:off x="5424488" y="2316163"/>
            <a:ext cx="273050" cy="173037"/>
          </a:xfrm>
          <a:custGeom>
            <a:avLst/>
            <a:gdLst>
              <a:gd name="T0" fmla="*/ 1471 w 353730"/>
              <a:gd name="T1" fmla="*/ 1574 h 241429"/>
              <a:gd name="T2" fmla="*/ 667 w 353730"/>
              <a:gd name="T3" fmla="*/ 1466 h 241429"/>
              <a:gd name="T4" fmla="*/ 935 w 353730"/>
              <a:gd name="T5" fmla="*/ 818 h 241429"/>
              <a:gd name="T6" fmla="*/ 2008 w 353730"/>
              <a:gd name="T7" fmla="*/ 172 h 241429"/>
              <a:gd name="T8" fmla="*/ 2544 w 353730"/>
              <a:gd name="T9" fmla="*/ 496 h 241429"/>
              <a:gd name="T10" fmla="*/ 3349 w 353730"/>
              <a:gd name="T11" fmla="*/ 603 h 241429"/>
              <a:gd name="T12" fmla="*/ 5228 w 353730"/>
              <a:gd name="T13" fmla="*/ 712 h 241429"/>
              <a:gd name="T14" fmla="*/ 4691 w 353730"/>
              <a:gd name="T15" fmla="*/ 1358 h 241429"/>
              <a:gd name="T16" fmla="*/ 6300 w 353730"/>
              <a:gd name="T17" fmla="*/ 1574 h 241429"/>
              <a:gd name="T18" fmla="*/ 3081 w 353730"/>
              <a:gd name="T19" fmla="*/ 1898 h 241429"/>
              <a:gd name="T20" fmla="*/ 2544 w 353730"/>
              <a:gd name="T21" fmla="*/ 2220 h 241429"/>
              <a:gd name="T22" fmla="*/ 1739 w 353730"/>
              <a:gd name="T23" fmla="*/ 2113 h 241429"/>
              <a:gd name="T24" fmla="*/ 1471 w 353730"/>
              <a:gd name="T25" fmla="*/ 1574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5758" tIns="47880" rIns="95758" bIns="47880" anchor="ctr"/>
          <a:lstStyle/>
          <a:p>
            <a:endParaRPr lang="ru-RU"/>
          </a:p>
        </p:txBody>
      </p:sp>
      <p:sp>
        <p:nvSpPr>
          <p:cNvPr id="14400" name="Text Box 101"/>
          <p:cNvSpPr txBox="1">
            <a:spLocks noChangeArrowheads="1"/>
          </p:cNvSpPr>
          <p:nvPr/>
        </p:nvSpPr>
        <p:spPr bwMode="auto">
          <a:xfrm>
            <a:off x="5741988" y="1804988"/>
            <a:ext cx="28384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585" tIns="66808" rIns="133585" bIns="66808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4401" name="Text Box 101"/>
          <p:cNvSpPr txBox="1">
            <a:spLocks noChangeArrowheads="1"/>
          </p:cNvSpPr>
          <p:nvPr/>
        </p:nvSpPr>
        <p:spPr bwMode="auto">
          <a:xfrm>
            <a:off x="5741988" y="2006600"/>
            <a:ext cx="28384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585" tIns="66808" rIns="133585" bIns="66808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4402" name="Text Box 101"/>
          <p:cNvSpPr txBox="1">
            <a:spLocks noChangeArrowheads="1"/>
          </p:cNvSpPr>
          <p:nvPr/>
        </p:nvSpPr>
        <p:spPr bwMode="auto">
          <a:xfrm>
            <a:off x="5749925" y="2224088"/>
            <a:ext cx="29797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585" tIns="66808" rIns="133585" bIns="66808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700" b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4403" name="Line 499"/>
          <p:cNvSpPr>
            <a:spLocks noChangeShapeType="1"/>
          </p:cNvSpPr>
          <p:nvPr/>
        </p:nvSpPr>
        <p:spPr bwMode="auto">
          <a:xfrm>
            <a:off x="4702175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8398" tIns="34199" rIns="68398" bIns="34199" anchor="ctr"/>
          <a:lstStyle/>
          <a:p>
            <a:endParaRPr lang="ru-RU"/>
          </a:p>
        </p:txBody>
      </p:sp>
      <p:grpSp>
        <p:nvGrpSpPr>
          <p:cNvPr id="14404" name="Группа 231"/>
          <p:cNvGrpSpPr>
            <a:grpSpLocks/>
          </p:cNvGrpSpPr>
          <p:nvPr/>
        </p:nvGrpSpPr>
        <p:grpSpPr bwMode="auto">
          <a:xfrm>
            <a:off x="5229225" y="2617788"/>
            <a:ext cx="390525" cy="142875"/>
            <a:chOff x="6827094" y="5825222"/>
            <a:chExt cx="504000" cy="200060"/>
          </a:xfrm>
        </p:grpSpPr>
        <p:sp>
          <p:nvSpPr>
            <p:cNvPr id="14473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00B0F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954088"/>
              <a:endParaRPr lang="ru-RU" sz="7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4474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00B0F0"/>
              </a:solidFill>
              <a:round/>
              <a:headEnd/>
              <a:tailEnd/>
            </a:ln>
          </p:spPr>
        </p:cxnSp>
      </p:grpSp>
      <p:grpSp>
        <p:nvGrpSpPr>
          <p:cNvPr id="14405" name="Группа 218"/>
          <p:cNvGrpSpPr>
            <a:grpSpLocks/>
          </p:cNvGrpSpPr>
          <p:nvPr/>
        </p:nvGrpSpPr>
        <p:grpSpPr bwMode="auto">
          <a:xfrm>
            <a:off x="893763" y="3454400"/>
            <a:ext cx="239712" cy="215900"/>
            <a:chOff x="-1121598" y="5086352"/>
            <a:chExt cx="309408" cy="301197"/>
          </a:xfrm>
        </p:grpSpPr>
        <p:sp>
          <p:nvSpPr>
            <p:cNvPr id="14471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52500"/>
              <a:endParaRPr lang="ru-RU" sz="7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472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52500"/>
              <a:r>
                <a:rPr lang="en-US" sz="700" b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700" b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723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14407" name="Group 60"/>
          <p:cNvGrpSpPr>
            <a:grpSpLocks/>
          </p:cNvGrpSpPr>
          <p:nvPr/>
        </p:nvGrpSpPr>
        <p:grpSpPr bwMode="auto">
          <a:xfrm>
            <a:off x="5291138" y="3651250"/>
            <a:ext cx="536575" cy="273050"/>
            <a:chOff x="4852" y="4203"/>
            <a:chExt cx="219" cy="225"/>
          </a:xfrm>
        </p:grpSpPr>
        <p:grpSp>
          <p:nvGrpSpPr>
            <p:cNvPr id="14463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1446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1446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6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7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46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endParaRPr lang="ru-RU"/>
              </a:p>
            </p:txBody>
          </p:sp>
        </p:grpSp>
        <p:sp>
          <p:nvSpPr>
            <p:cNvPr id="14464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1195388" eaLnBrk="0" hangingPunct="0"/>
              <a:r>
                <a:rPr lang="ru-RU" sz="700" b="0"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14408" name="Text Box 965"/>
          <p:cNvSpPr txBox="1">
            <a:spLocks noChangeArrowheads="1"/>
          </p:cNvSpPr>
          <p:nvPr/>
        </p:nvSpPr>
        <p:spPr bwMode="auto">
          <a:xfrm>
            <a:off x="5818188" y="3667125"/>
            <a:ext cx="314166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789" tIns="29397" rIns="58789" bIns="29397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700" b="0"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14409" name="Oval 212"/>
          <p:cNvSpPr>
            <a:spLocks noChangeArrowheads="1"/>
          </p:cNvSpPr>
          <p:nvPr/>
        </p:nvSpPr>
        <p:spPr bwMode="auto">
          <a:xfrm>
            <a:off x="5413375" y="3992563"/>
            <a:ext cx="247650" cy="277812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415" tIns="34208" rIns="68415" bIns="34208" anchor="ctr"/>
          <a:lstStyle/>
          <a:p>
            <a:endParaRPr lang="ru-RU" sz="700" b="0"/>
          </a:p>
        </p:txBody>
      </p:sp>
      <p:sp>
        <p:nvSpPr>
          <p:cNvPr id="14410" name="Text Box 69"/>
          <p:cNvSpPr txBox="1">
            <a:spLocks noChangeArrowheads="1"/>
          </p:cNvSpPr>
          <p:nvPr/>
        </p:nvSpPr>
        <p:spPr bwMode="auto">
          <a:xfrm>
            <a:off x="5775325" y="3992563"/>
            <a:ext cx="34432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46" tIns="47828" rIns="95646" bIns="47828">
            <a:spAutoFit/>
          </a:bodyPr>
          <a:lstStyle/>
          <a:p>
            <a:pPr defTabSz="2039938">
              <a:lnSpc>
                <a:spcPct val="80000"/>
              </a:lnSpc>
            </a:pPr>
            <a:r>
              <a:rPr lang="ru-RU" sz="700" b="0"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sp>
        <p:nvSpPr>
          <p:cNvPr id="14411" name="Text Box 965"/>
          <p:cNvSpPr txBox="1">
            <a:spLocks noChangeArrowheads="1"/>
          </p:cNvSpPr>
          <p:nvPr/>
        </p:nvSpPr>
        <p:spPr bwMode="auto">
          <a:xfrm>
            <a:off x="5811838" y="3067050"/>
            <a:ext cx="314166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789" tIns="29397" rIns="58789" bIns="29397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700" b="0"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14412" name="Полилиния 115"/>
          <p:cNvSpPr>
            <a:spLocks noChangeArrowheads="1"/>
          </p:cNvSpPr>
          <p:nvPr/>
        </p:nvSpPr>
        <p:spPr bwMode="auto">
          <a:xfrm>
            <a:off x="5365750" y="2871788"/>
            <a:ext cx="347663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8415" tIns="34208" rIns="68415" bIns="34208"/>
          <a:lstStyle/>
          <a:p>
            <a:endParaRPr lang="ru-RU"/>
          </a:p>
        </p:txBody>
      </p:sp>
      <p:sp>
        <p:nvSpPr>
          <p:cNvPr id="14413" name="Text Box 965"/>
          <p:cNvSpPr txBox="1">
            <a:spLocks noChangeArrowheads="1"/>
          </p:cNvSpPr>
          <p:nvPr/>
        </p:nvSpPr>
        <p:spPr bwMode="auto">
          <a:xfrm>
            <a:off x="5810250" y="2819400"/>
            <a:ext cx="31432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789" tIns="29397" rIns="58789" bIns="29397">
            <a:spAutoFit/>
          </a:bodyPr>
          <a:lstStyle/>
          <a:p>
            <a:pPr defTabSz="1257300">
              <a:lnSpc>
                <a:spcPct val="70000"/>
              </a:lnSpc>
            </a:pPr>
            <a:r>
              <a:rPr lang="ru-RU" sz="700" b="0"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sp>
        <p:nvSpPr>
          <p:cNvPr id="14414" name="Text Box 47"/>
          <p:cNvSpPr txBox="1">
            <a:spLocks noChangeArrowheads="1"/>
          </p:cNvSpPr>
          <p:nvPr/>
        </p:nvSpPr>
        <p:spPr bwMode="auto">
          <a:xfrm>
            <a:off x="5746750" y="3236913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73" tIns="66944" rIns="133873" bIns="66944">
            <a:spAutoFit/>
          </a:bodyPr>
          <a:lstStyle/>
          <a:p>
            <a:pPr defTabSz="2036763">
              <a:lnSpc>
                <a:spcPct val="80000"/>
              </a:lnSpc>
            </a:pPr>
            <a:r>
              <a:rPr lang="ru-RU" sz="700" b="0"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4415" name="Group 61"/>
          <p:cNvGrpSpPr>
            <a:grpSpLocks/>
          </p:cNvGrpSpPr>
          <p:nvPr/>
        </p:nvGrpSpPr>
        <p:grpSpPr bwMode="auto">
          <a:xfrm>
            <a:off x="5407025" y="3340100"/>
            <a:ext cx="342900" cy="254000"/>
            <a:chOff x="1766" y="5636"/>
            <a:chExt cx="240" cy="318"/>
          </a:xfrm>
        </p:grpSpPr>
        <p:grpSp>
          <p:nvGrpSpPr>
            <p:cNvPr id="14457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14459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0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1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62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58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2 w 291"/>
                <a:gd name="T5" fmla="*/ 114 h 159"/>
                <a:gd name="T6" fmla="*/ 2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endParaRPr lang="ru-RU"/>
            </a:p>
          </p:txBody>
        </p:sp>
      </p:grpSp>
      <p:sp>
        <p:nvSpPr>
          <p:cNvPr id="14416" name="Text Box 55"/>
          <p:cNvSpPr txBox="1">
            <a:spLocks noChangeArrowheads="1"/>
          </p:cNvSpPr>
          <p:nvPr/>
        </p:nvSpPr>
        <p:spPr bwMode="auto">
          <a:xfrm>
            <a:off x="5705475" y="4352925"/>
            <a:ext cx="36147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52" tIns="66887" rIns="133752" bIns="66887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14417" name="Text Box 55"/>
          <p:cNvSpPr txBox="1">
            <a:spLocks noChangeArrowheads="1"/>
          </p:cNvSpPr>
          <p:nvPr/>
        </p:nvSpPr>
        <p:spPr bwMode="auto">
          <a:xfrm>
            <a:off x="5700713" y="4668838"/>
            <a:ext cx="36163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52" tIns="66887" rIns="133752" bIns="66887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дома престарелых;</a:t>
            </a:r>
          </a:p>
        </p:txBody>
      </p:sp>
      <p:grpSp>
        <p:nvGrpSpPr>
          <p:cNvPr id="14418" name="Группа 166"/>
          <p:cNvGrpSpPr>
            <a:grpSpLocks/>
          </p:cNvGrpSpPr>
          <p:nvPr/>
        </p:nvGrpSpPr>
        <p:grpSpPr bwMode="auto">
          <a:xfrm>
            <a:off x="5438775" y="4397375"/>
            <a:ext cx="255588" cy="212725"/>
            <a:chOff x="6305556" y="8259762"/>
            <a:chExt cx="330990" cy="296862"/>
          </a:xfrm>
        </p:grpSpPr>
        <p:grpSp>
          <p:nvGrpSpPr>
            <p:cNvPr id="14447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4449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445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336675"/>
                  <a:endParaRPr lang="ru-RU" sz="700" b="0">
                    <a:latin typeface="Calibri" pitchFamily="34" charset="0"/>
                  </a:endParaRPr>
                </a:p>
              </p:txBody>
            </p:sp>
            <p:sp>
              <p:nvSpPr>
                <p:cNvPr id="1445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53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4454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445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5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450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336675"/>
                <a:endParaRPr lang="ru-RU" sz="700" b="0">
                  <a:latin typeface="Calibri" pitchFamily="34" charset="0"/>
                </a:endParaRPr>
              </a:p>
            </p:txBody>
          </p:sp>
        </p:grpSp>
        <p:cxnSp>
          <p:nvCxnSpPr>
            <p:cNvPr id="14448" name="Прямая соединительная линия 168"/>
            <p:cNvCxnSpPr>
              <a:cxnSpLocks noChangeShapeType="1"/>
              <a:stCxn id="14451" idx="1"/>
              <a:endCxn id="14451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14419" name="Группа 177"/>
          <p:cNvGrpSpPr>
            <a:grpSpLocks/>
          </p:cNvGrpSpPr>
          <p:nvPr/>
        </p:nvGrpSpPr>
        <p:grpSpPr bwMode="auto">
          <a:xfrm>
            <a:off x="5438775" y="4697413"/>
            <a:ext cx="255588" cy="211137"/>
            <a:chOff x="6305556" y="8259762"/>
            <a:chExt cx="330990" cy="296862"/>
          </a:xfrm>
        </p:grpSpPr>
        <p:grpSp>
          <p:nvGrpSpPr>
            <p:cNvPr id="14437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4439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444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336675"/>
                  <a:endParaRPr lang="ru-RU" sz="700" b="0">
                    <a:latin typeface="Calibri" pitchFamily="34" charset="0"/>
                  </a:endParaRPr>
                </a:p>
              </p:txBody>
            </p:sp>
            <p:sp>
              <p:nvSpPr>
                <p:cNvPr id="144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43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4444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444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4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440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336675"/>
                <a:endParaRPr lang="ru-RU" sz="700" b="0">
                  <a:latin typeface="Calibri" pitchFamily="34" charset="0"/>
                </a:endParaRPr>
              </a:p>
            </p:txBody>
          </p:sp>
        </p:grpSp>
        <p:cxnSp>
          <p:nvCxnSpPr>
            <p:cNvPr id="14438" name="Прямая соединительная линия 179"/>
            <p:cNvCxnSpPr>
              <a:cxnSpLocks noChangeShapeType="1"/>
              <a:stCxn id="14441" idx="1"/>
              <a:endCxn id="14441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  <p:sp>
        <p:nvSpPr>
          <p:cNvPr id="275" name="Прямоугольник 274"/>
          <p:cNvSpPr/>
          <p:nvPr/>
        </p:nvSpPr>
        <p:spPr>
          <a:xfrm>
            <a:off x="5251450" y="4908550"/>
            <a:ext cx="696913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А1</a:t>
            </a:r>
          </a:p>
        </p:txBody>
      </p:sp>
      <p:sp>
        <p:nvSpPr>
          <p:cNvPr id="14421" name="Text Box 55"/>
          <p:cNvSpPr txBox="1">
            <a:spLocks noChangeArrowheads="1"/>
          </p:cNvSpPr>
          <p:nvPr/>
        </p:nvSpPr>
        <p:spPr bwMode="auto">
          <a:xfrm>
            <a:off x="5672138" y="4959350"/>
            <a:ext cx="361473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52" tIns="66887" rIns="133752" bIns="66887">
            <a:spAutoFit/>
          </a:bodyPr>
          <a:lstStyle/>
          <a:p>
            <a:pPr defTabSz="1787525"/>
            <a:r>
              <a:rPr lang="ru-RU" sz="700" b="0">
                <a:cs typeface="Times New Roman" pitchFamily="18" charset="0"/>
              </a:rPr>
              <a:t>- Разбиение на кварталы;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5456238" y="3132138"/>
            <a:ext cx="179387" cy="150812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endParaRPr lang="ru-RU"/>
          </a:p>
        </p:txBody>
      </p:sp>
      <p:sp>
        <p:nvSpPr>
          <p:cNvPr id="153" name="Прямоугольник 51"/>
          <p:cNvSpPr>
            <a:spLocks noChangeArrowheads="1"/>
          </p:cNvSpPr>
          <p:nvPr/>
        </p:nvSpPr>
        <p:spPr bwMode="auto">
          <a:xfrm>
            <a:off x="5222875" y="5359400"/>
            <a:ext cx="517525" cy="171450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5758" tIns="47880" rIns="95758" bIns="47880" anchor="ctr"/>
          <a:lstStyle/>
          <a:p>
            <a:pPr algn="ctr" defTabSz="954088">
              <a:defRPr/>
            </a:pPr>
            <a:r>
              <a:rPr lang="ru-RU" sz="1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8363" y="5332413"/>
            <a:ext cx="3175000" cy="269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АЗС</a:t>
            </a:r>
          </a:p>
        </p:txBody>
      </p:sp>
      <p:grpSp>
        <p:nvGrpSpPr>
          <p:cNvPr id="14425" name="Group 53"/>
          <p:cNvGrpSpPr>
            <a:grpSpLocks/>
          </p:cNvGrpSpPr>
          <p:nvPr/>
        </p:nvGrpSpPr>
        <p:grpSpPr bwMode="auto">
          <a:xfrm>
            <a:off x="5397500" y="5721350"/>
            <a:ext cx="330200" cy="336550"/>
            <a:chOff x="0" y="417"/>
            <a:chExt cx="4864" cy="17088"/>
          </a:xfrm>
        </p:grpSpPr>
        <p:sp>
          <p:nvSpPr>
            <p:cNvPr id="14435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6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938838" y="5762625"/>
            <a:ext cx="3109912" cy="33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Хранилище ГСМ</a:t>
            </a:r>
          </a:p>
        </p:txBody>
      </p:sp>
      <p:grpSp>
        <p:nvGrpSpPr>
          <p:cNvPr id="14427" name="Group 118"/>
          <p:cNvGrpSpPr>
            <a:grpSpLocks/>
          </p:cNvGrpSpPr>
          <p:nvPr/>
        </p:nvGrpSpPr>
        <p:grpSpPr bwMode="auto">
          <a:xfrm>
            <a:off x="5397500" y="6319838"/>
            <a:ext cx="377825" cy="369887"/>
            <a:chOff x="315" y="951"/>
            <a:chExt cx="144" cy="147"/>
          </a:xfrm>
        </p:grpSpPr>
        <p:grpSp>
          <p:nvGrpSpPr>
            <p:cNvPr id="14430" name="Group 119"/>
            <p:cNvGrpSpPr>
              <a:grpSpLocks/>
            </p:cNvGrpSpPr>
            <p:nvPr/>
          </p:nvGrpSpPr>
          <p:grpSpPr bwMode="auto">
            <a:xfrm>
              <a:off x="315" y="1022"/>
              <a:ext cx="144" cy="76"/>
              <a:chOff x="315" y="1022"/>
              <a:chExt cx="144" cy="76"/>
            </a:xfrm>
          </p:grpSpPr>
          <p:sp>
            <p:nvSpPr>
              <p:cNvPr id="14433" name="Freeform 120"/>
              <p:cNvSpPr>
                <a:spLocks/>
              </p:cNvSpPr>
              <p:nvPr/>
            </p:nvSpPr>
            <p:spPr bwMode="auto">
              <a:xfrm>
                <a:off x="315" y="1022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3 w 144"/>
                  <a:gd name="T3" fmla="*/ 0 h 76"/>
                  <a:gd name="T4" fmla="*/ 3 w 144"/>
                  <a:gd name="T5" fmla="*/ 4 h 76"/>
                  <a:gd name="T6" fmla="*/ 144 w 144"/>
                  <a:gd name="T7" fmla="*/ 4 h 76"/>
                  <a:gd name="T8" fmla="*/ 144 w 144"/>
                  <a:gd name="T9" fmla="*/ 25 h 76"/>
                  <a:gd name="T10" fmla="*/ 137 w 144"/>
                  <a:gd name="T11" fmla="*/ 29 h 76"/>
                  <a:gd name="T12" fmla="*/ 137 w 144"/>
                  <a:gd name="T13" fmla="*/ 40 h 76"/>
                  <a:gd name="T14" fmla="*/ 127 w 144"/>
                  <a:gd name="T15" fmla="*/ 47 h 76"/>
                  <a:gd name="T16" fmla="*/ 113 w 144"/>
                  <a:gd name="T17" fmla="*/ 58 h 76"/>
                  <a:gd name="T18" fmla="*/ 103 w 144"/>
                  <a:gd name="T19" fmla="*/ 72 h 76"/>
                  <a:gd name="T20" fmla="*/ 99 w 144"/>
                  <a:gd name="T21" fmla="*/ 72 h 76"/>
                  <a:gd name="T22" fmla="*/ 79 w 144"/>
                  <a:gd name="T23" fmla="*/ 76 h 76"/>
                  <a:gd name="T24" fmla="*/ 58 w 144"/>
                  <a:gd name="T25" fmla="*/ 76 h 76"/>
                  <a:gd name="T26" fmla="*/ 34 w 144"/>
                  <a:gd name="T27" fmla="*/ 68 h 76"/>
                  <a:gd name="T28" fmla="*/ 24 w 144"/>
                  <a:gd name="T29" fmla="*/ 58 h 76"/>
                  <a:gd name="T30" fmla="*/ 17 w 144"/>
                  <a:gd name="T31" fmla="*/ 47 h 76"/>
                  <a:gd name="T32" fmla="*/ 0 w 144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76"/>
                  <a:gd name="T53" fmla="*/ 144 w 14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76">
                    <a:moveTo>
                      <a:pt x="0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144" y="4"/>
                    </a:lnTo>
                    <a:lnTo>
                      <a:pt x="144" y="25"/>
                    </a:lnTo>
                    <a:lnTo>
                      <a:pt x="137" y="29"/>
                    </a:lnTo>
                    <a:lnTo>
                      <a:pt x="137" y="40"/>
                    </a:lnTo>
                    <a:lnTo>
                      <a:pt x="127" y="47"/>
                    </a:lnTo>
                    <a:lnTo>
                      <a:pt x="113" y="58"/>
                    </a:lnTo>
                    <a:lnTo>
                      <a:pt x="103" y="72"/>
                    </a:lnTo>
                    <a:lnTo>
                      <a:pt x="99" y="72"/>
                    </a:lnTo>
                    <a:lnTo>
                      <a:pt x="79" y="76"/>
                    </a:lnTo>
                    <a:lnTo>
                      <a:pt x="58" y="76"/>
                    </a:lnTo>
                    <a:lnTo>
                      <a:pt x="34" y="68"/>
                    </a:lnTo>
                    <a:lnTo>
                      <a:pt x="24" y="58"/>
                    </a:lnTo>
                    <a:lnTo>
                      <a:pt x="17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endParaRPr lang="ru-RU"/>
              </a:p>
            </p:txBody>
          </p:sp>
          <p:sp>
            <p:nvSpPr>
              <p:cNvPr id="14434" name="Freeform 121"/>
              <p:cNvSpPr>
                <a:spLocks/>
              </p:cNvSpPr>
              <p:nvPr/>
            </p:nvSpPr>
            <p:spPr bwMode="auto">
              <a:xfrm>
                <a:off x="315" y="1022"/>
                <a:ext cx="144" cy="76"/>
              </a:xfrm>
              <a:custGeom>
                <a:avLst/>
                <a:gdLst>
                  <a:gd name="T0" fmla="*/ 0 w 144"/>
                  <a:gd name="T1" fmla="*/ 0 h 76"/>
                  <a:gd name="T2" fmla="*/ 3 w 144"/>
                  <a:gd name="T3" fmla="*/ 0 h 76"/>
                  <a:gd name="T4" fmla="*/ 3 w 144"/>
                  <a:gd name="T5" fmla="*/ 4 h 76"/>
                  <a:gd name="T6" fmla="*/ 144 w 144"/>
                  <a:gd name="T7" fmla="*/ 4 h 76"/>
                  <a:gd name="T8" fmla="*/ 144 w 144"/>
                  <a:gd name="T9" fmla="*/ 25 h 76"/>
                  <a:gd name="T10" fmla="*/ 137 w 144"/>
                  <a:gd name="T11" fmla="*/ 29 h 76"/>
                  <a:gd name="T12" fmla="*/ 137 w 144"/>
                  <a:gd name="T13" fmla="*/ 40 h 76"/>
                  <a:gd name="T14" fmla="*/ 127 w 144"/>
                  <a:gd name="T15" fmla="*/ 47 h 76"/>
                  <a:gd name="T16" fmla="*/ 113 w 144"/>
                  <a:gd name="T17" fmla="*/ 58 h 76"/>
                  <a:gd name="T18" fmla="*/ 103 w 144"/>
                  <a:gd name="T19" fmla="*/ 72 h 76"/>
                  <a:gd name="T20" fmla="*/ 99 w 144"/>
                  <a:gd name="T21" fmla="*/ 72 h 76"/>
                  <a:gd name="T22" fmla="*/ 79 w 144"/>
                  <a:gd name="T23" fmla="*/ 76 h 76"/>
                  <a:gd name="T24" fmla="*/ 58 w 144"/>
                  <a:gd name="T25" fmla="*/ 76 h 76"/>
                  <a:gd name="T26" fmla="*/ 34 w 144"/>
                  <a:gd name="T27" fmla="*/ 68 h 76"/>
                  <a:gd name="T28" fmla="*/ 24 w 144"/>
                  <a:gd name="T29" fmla="*/ 58 h 76"/>
                  <a:gd name="T30" fmla="*/ 17 w 144"/>
                  <a:gd name="T31" fmla="*/ 47 h 76"/>
                  <a:gd name="T32" fmla="*/ 0 w 144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4"/>
                  <a:gd name="T52" fmla="*/ 0 h 76"/>
                  <a:gd name="T53" fmla="*/ 144 w 14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4" h="76">
                    <a:moveTo>
                      <a:pt x="0" y="0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144" y="4"/>
                    </a:lnTo>
                    <a:lnTo>
                      <a:pt x="144" y="25"/>
                    </a:lnTo>
                    <a:lnTo>
                      <a:pt x="137" y="29"/>
                    </a:lnTo>
                    <a:lnTo>
                      <a:pt x="137" y="40"/>
                    </a:lnTo>
                    <a:lnTo>
                      <a:pt x="127" y="47"/>
                    </a:lnTo>
                    <a:lnTo>
                      <a:pt x="113" y="58"/>
                    </a:lnTo>
                    <a:lnTo>
                      <a:pt x="103" y="72"/>
                    </a:lnTo>
                    <a:lnTo>
                      <a:pt x="99" y="72"/>
                    </a:lnTo>
                    <a:lnTo>
                      <a:pt x="79" y="76"/>
                    </a:lnTo>
                    <a:lnTo>
                      <a:pt x="58" y="76"/>
                    </a:lnTo>
                    <a:lnTo>
                      <a:pt x="34" y="68"/>
                    </a:lnTo>
                    <a:lnTo>
                      <a:pt x="24" y="58"/>
                    </a:lnTo>
                    <a:lnTo>
                      <a:pt x="17" y="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endParaRPr lang="ru-RU"/>
              </a:p>
            </p:txBody>
          </p:sp>
        </p:grpSp>
        <p:sp>
          <p:nvSpPr>
            <p:cNvPr id="14431" name="Oval 122"/>
            <p:cNvSpPr>
              <a:spLocks noChangeArrowheads="1"/>
            </p:cNvSpPr>
            <p:nvPr/>
          </p:nvSpPr>
          <p:spPr bwMode="auto">
            <a:xfrm>
              <a:off x="318" y="951"/>
              <a:ext cx="141" cy="147"/>
            </a:xfrm>
            <a:prstGeom prst="ellipse">
              <a:avLst/>
            </a:prstGeom>
            <a:noFill/>
            <a:ln w="22225" cap="rnd">
              <a:solidFill>
                <a:srgbClr val="333333"/>
              </a:solidFill>
              <a:round/>
              <a:headEnd/>
              <a:tailEnd/>
            </a:ln>
          </p:spPr>
          <p:txBody>
            <a:bodyPr lIns="127890" tIns="63945" rIns="127890" bIns="63945"/>
            <a:lstStyle/>
            <a:p>
              <a:pPr defTabSz="1274763"/>
              <a:endParaRPr lang="ru-RU" sz="4000">
                <a:latin typeface="Calibri" pitchFamily="34" charset="0"/>
              </a:endParaRPr>
            </a:p>
          </p:txBody>
        </p:sp>
        <p:sp>
          <p:nvSpPr>
            <p:cNvPr id="14432" name="Line 123"/>
            <p:cNvSpPr>
              <a:spLocks noChangeShapeType="1"/>
            </p:cNvSpPr>
            <p:nvPr/>
          </p:nvSpPr>
          <p:spPr bwMode="auto">
            <a:xfrm>
              <a:off x="321" y="1022"/>
              <a:ext cx="13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1" name="Прямоугольник 170"/>
          <p:cNvSpPr/>
          <p:nvPr/>
        </p:nvSpPr>
        <p:spPr>
          <a:xfrm>
            <a:off x="6027738" y="6330950"/>
            <a:ext cx="3108325" cy="33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Хранилище сжиженного газа</a:t>
            </a:r>
          </a:p>
        </p:txBody>
      </p:sp>
      <p:sp>
        <p:nvSpPr>
          <p:cNvPr id="5" name="Солнце 4"/>
          <p:cNvSpPr/>
          <p:nvPr/>
        </p:nvSpPr>
        <p:spPr>
          <a:xfrm>
            <a:off x="5365750" y="1162050"/>
            <a:ext cx="260350" cy="293688"/>
          </a:xfrm>
          <a:prstGeom prst="sun">
            <a:avLst>
              <a:gd name="adj" fmla="val 366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rtlCol="0">
            <a:normAutofit/>
          </a:bodyPr>
          <a:lstStyle/>
          <a:p>
            <a:pPr defTabSz="95734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907588" cy="685958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2655000"/>
            <a:ext cx="9906000" cy="1546412"/>
          </a:xfrm>
          <a:prstGeom prst="rect">
            <a:avLst/>
          </a:prstGeom>
        </p:spPr>
        <p:txBody>
          <a:bodyPr lIns="68415" tIns="34208" rIns="68415" bIns="3420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Раздел 3</a:t>
            </a:r>
          </a:p>
          <a:p>
            <a:pPr algn="ctr" defTabSz="957816" fontAlgn="auto">
              <a:spcAft>
                <a:spcPts val="0"/>
              </a:spcAft>
              <a:defRPr/>
            </a:pPr>
            <a:r>
              <a:rPr lang="ru-RU" sz="4800" i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ВАЛДАЙСКОГО МУНИЦИПАЛЬНОГО РАЙОНА</a:t>
            </a:r>
          </a:p>
        </p:txBody>
      </p:sp>
      <p:sp>
        <p:nvSpPr>
          <p:cNvPr id="16387" name="Text Box 155"/>
          <p:cNvSpPr txBox="1">
            <a:spLocks noChangeArrowheads="1"/>
          </p:cNvSpPr>
          <p:nvPr/>
        </p:nvSpPr>
        <p:spPr bwMode="auto">
          <a:xfrm>
            <a:off x="0" y="2193925"/>
            <a:ext cx="1444625" cy="2159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106964" tIns="53490" rIns="106964" bIns="53490">
            <a:spAutoFit/>
          </a:bodyPr>
          <a:lstStyle/>
          <a:p>
            <a:pPr algn="ctr" defTabSz="1279525"/>
            <a:endParaRPr lang="ru-RU" sz="700" b="0"/>
          </a:p>
        </p:txBody>
      </p:sp>
      <p:sp>
        <p:nvSpPr>
          <p:cNvPr id="16388" name="Text Box 161"/>
          <p:cNvSpPr txBox="1">
            <a:spLocks noChangeArrowheads="1"/>
          </p:cNvSpPr>
          <p:nvPr/>
        </p:nvSpPr>
        <p:spPr bwMode="auto">
          <a:xfrm>
            <a:off x="8462963" y="2184400"/>
            <a:ext cx="1443037" cy="2159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107160" tIns="53585" rIns="107160" bIns="53585">
            <a:spAutoFit/>
          </a:bodyPr>
          <a:lstStyle/>
          <a:p>
            <a:pPr lvl="1" algn="ctr" defTabSz="1279525"/>
            <a:endParaRPr lang="ru-RU" sz="700" b="0"/>
          </a:p>
        </p:txBody>
      </p:sp>
      <p:graphicFrame>
        <p:nvGraphicFramePr>
          <p:cNvPr id="51" name="Group 201"/>
          <p:cNvGraphicFramePr>
            <a:graphicFrameLocks noGrp="1"/>
          </p:cNvGraphicFramePr>
          <p:nvPr/>
        </p:nvGraphicFramePr>
        <p:xfrm>
          <a:off x="1444625" y="776288"/>
          <a:ext cx="6889750" cy="2014537"/>
        </p:xfrm>
        <a:graphic>
          <a:graphicData uri="http://schemas.openxmlformats.org/drawingml/2006/table">
            <a:tbl>
              <a:tblPr/>
              <a:tblGrid>
                <a:gridCol w="910395"/>
                <a:gridCol w="963950"/>
                <a:gridCol w="910396"/>
                <a:gridCol w="1017502"/>
                <a:gridCol w="1498710"/>
                <a:gridCol w="1588797"/>
              </a:tblGrid>
              <a:tr h="65742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1013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Рощинское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337,03 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1396/148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8 921 200 800 6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8 921 695 32 11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(816 66) 35 – 325,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– 239,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fax 35-325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www.admroshino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14" marR="99014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6094">
                <a:tc gridSpan="6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 сельского поселения: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Рощинское сельское поселение расположено севернее города Валдай Валдайского района Новгородской области.  Административный центр – п.Рощино. В состав поселения входит 18 населенных пунктов.</a:t>
                      </a:r>
                    </a:p>
                  </a:txBody>
                  <a:tcPr marL="99014" marR="9901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Group 164"/>
          <p:cNvGraphicFramePr>
            <a:graphicFrameLocks noGrp="1"/>
          </p:cNvGraphicFramePr>
          <p:nvPr/>
        </p:nvGraphicFramePr>
        <p:xfrm>
          <a:off x="0" y="4252913"/>
          <a:ext cx="9906000" cy="2595563"/>
        </p:xfrm>
        <a:graphic>
          <a:graphicData uri="http://schemas.openxmlformats.org/drawingml/2006/table">
            <a:tbl>
              <a:tblPr/>
              <a:tblGrid>
                <a:gridCol w="1637488"/>
                <a:gridCol w="1542899"/>
                <a:gridCol w="1772613"/>
                <a:gridCol w="1595721"/>
                <a:gridCol w="1636259"/>
                <a:gridCol w="1721020"/>
              </a:tblGrid>
              <a:tr h="474591"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ОВД по Валдайскому району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Яхонтов А.Н.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 66) 2-16-54,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ММУ «Валдайская центральная районная больница»</a:t>
                      </a:r>
                    </a:p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Главный врач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Дьяков Андрей Сергеевич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( 816 66) 2-09-35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13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Дежурная часть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 (8166) 2-12-29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( 816 66) 2-08-17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450861"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Отдел ВК Новгородской области по г.Валдай, Валдайскому и Крестецкому районам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Сапелкин Г.М.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(816 66) 20-159 </a:t>
                      </a:r>
                      <a:b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8-911-615-41-25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5-й отряд ФПС по Новгородской области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Антонов А.К.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(816 66)  2-24 76, </a:t>
                      </a:r>
                    </a:p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13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(816 66) 20-062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Диспетчер ЕДДС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(816 66)  2-17-93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411313"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ФСБ по Валдайскому району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Кузьмин М.А.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Отдел ГОЧС</a:t>
                      </a:r>
                    </a:p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Валдайского района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Марчик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А.И.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( 816 66) 2-14-45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300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 66)  2-17-81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9999"/>
                      </a:srgbClr>
                    </a:solidFill>
                  </a:tcPr>
                </a:tc>
              </a:tr>
              <a:tr h="411313"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ФСКН по Валдайскому району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Лаврентьев В.С.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 66) 2-10-56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УФСИН</a:t>
                      </a:r>
                    </a:p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ИК №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Шарапов В.Ю.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 66) 2-05 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  <a:tr h="273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(8162)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Дежурный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89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(816 66) 2- 17- 75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9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475" name="Group 4"/>
          <p:cNvGrpSpPr>
            <a:grpSpLocks/>
          </p:cNvGrpSpPr>
          <p:nvPr/>
        </p:nvGrpSpPr>
        <p:grpSpPr bwMode="auto">
          <a:xfrm>
            <a:off x="-22225" y="2794000"/>
            <a:ext cx="10098088" cy="1511300"/>
            <a:chOff x="993" y="665"/>
            <a:chExt cx="5547" cy="1332"/>
          </a:xfrm>
        </p:grpSpPr>
        <p:sp>
          <p:nvSpPr>
            <p:cNvPr id="16497" name="Rectangle 5"/>
            <p:cNvSpPr>
              <a:spLocks noChangeArrowheads="1"/>
            </p:cNvSpPr>
            <p:nvPr/>
          </p:nvSpPr>
          <p:spPr bwMode="auto">
            <a:xfrm>
              <a:off x="993" y="665"/>
              <a:ext cx="5443" cy="16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1100"/>
                <a:t>Руководящий состав </a:t>
              </a:r>
            </a:p>
          </p:txBody>
        </p:sp>
        <p:sp>
          <p:nvSpPr>
            <p:cNvPr id="16498" name="Rectangle 13"/>
            <p:cNvSpPr>
              <a:spLocks noChangeArrowheads="1"/>
            </p:cNvSpPr>
            <p:nvPr/>
          </p:nvSpPr>
          <p:spPr bwMode="auto">
            <a:xfrm>
              <a:off x="993" y="1561"/>
              <a:ext cx="334" cy="436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 b="0"/>
                <a:t>2.</a:t>
              </a:r>
            </a:p>
          </p:txBody>
        </p:sp>
        <p:sp>
          <p:nvSpPr>
            <p:cNvPr id="16499" name="Rectangle 21"/>
            <p:cNvSpPr>
              <a:spLocks noChangeArrowheads="1"/>
            </p:cNvSpPr>
            <p:nvPr/>
          </p:nvSpPr>
          <p:spPr bwMode="auto">
            <a:xfrm>
              <a:off x="993" y="1253"/>
              <a:ext cx="334" cy="308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 b="0"/>
                <a:t>1.</a:t>
              </a:r>
            </a:p>
          </p:txBody>
        </p:sp>
        <p:sp>
          <p:nvSpPr>
            <p:cNvPr id="16500" name="Rectangle 22"/>
            <p:cNvSpPr>
              <a:spLocks noChangeArrowheads="1"/>
            </p:cNvSpPr>
            <p:nvPr/>
          </p:nvSpPr>
          <p:spPr bwMode="auto">
            <a:xfrm>
              <a:off x="5897" y="1041"/>
              <a:ext cx="539" cy="212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Подлежит обучению</a:t>
              </a:r>
            </a:p>
          </p:txBody>
        </p:sp>
        <p:sp>
          <p:nvSpPr>
            <p:cNvPr id="16501" name="Rectangle 23"/>
            <p:cNvSpPr>
              <a:spLocks noChangeArrowheads="1"/>
            </p:cNvSpPr>
            <p:nvPr/>
          </p:nvSpPr>
          <p:spPr bwMode="auto">
            <a:xfrm>
              <a:off x="5213" y="1041"/>
              <a:ext cx="684" cy="212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Дата обучения</a:t>
              </a:r>
            </a:p>
          </p:txBody>
        </p:sp>
        <p:sp>
          <p:nvSpPr>
            <p:cNvPr id="16502" name="Rectangle 24"/>
            <p:cNvSpPr>
              <a:spLocks noChangeArrowheads="1"/>
            </p:cNvSpPr>
            <p:nvPr/>
          </p:nvSpPr>
          <p:spPr bwMode="auto">
            <a:xfrm>
              <a:off x="4710" y="1041"/>
              <a:ext cx="503" cy="212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Учебное заведение</a:t>
              </a:r>
            </a:p>
          </p:txBody>
        </p:sp>
        <p:sp>
          <p:nvSpPr>
            <p:cNvPr id="16503" name="Rectangle 25"/>
            <p:cNvSpPr>
              <a:spLocks noChangeArrowheads="1"/>
            </p:cNvSpPr>
            <p:nvPr/>
          </p:nvSpPr>
          <p:spPr bwMode="auto">
            <a:xfrm>
              <a:off x="4710" y="829"/>
              <a:ext cx="1726" cy="212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Обучение в области защиты населения и территории</a:t>
              </a:r>
            </a:p>
          </p:txBody>
        </p:sp>
        <p:sp>
          <p:nvSpPr>
            <p:cNvPr id="16504" name="Rectangle 26"/>
            <p:cNvSpPr>
              <a:spLocks noChangeArrowheads="1"/>
            </p:cNvSpPr>
            <p:nvPr/>
          </p:nvSpPr>
          <p:spPr bwMode="auto">
            <a:xfrm>
              <a:off x="3460" y="829"/>
              <a:ext cx="1250" cy="42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Образование</a:t>
              </a:r>
            </a:p>
          </p:txBody>
        </p:sp>
        <p:sp>
          <p:nvSpPr>
            <p:cNvPr id="16505" name="Rectangle 27"/>
            <p:cNvSpPr>
              <a:spLocks noChangeArrowheads="1"/>
            </p:cNvSpPr>
            <p:nvPr/>
          </p:nvSpPr>
          <p:spPr bwMode="auto">
            <a:xfrm>
              <a:off x="2844" y="829"/>
              <a:ext cx="616" cy="42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Находится в должности</a:t>
              </a:r>
            </a:p>
          </p:txBody>
        </p:sp>
        <p:sp>
          <p:nvSpPr>
            <p:cNvPr id="16506" name="Rectangle 28"/>
            <p:cNvSpPr>
              <a:spLocks noChangeArrowheads="1"/>
            </p:cNvSpPr>
            <p:nvPr/>
          </p:nvSpPr>
          <p:spPr bwMode="auto">
            <a:xfrm>
              <a:off x="2058" y="829"/>
              <a:ext cx="786" cy="42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Фамилия, имя, отчество</a:t>
              </a:r>
            </a:p>
          </p:txBody>
        </p:sp>
        <p:sp>
          <p:nvSpPr>
            <p:cNvPr id="16507" name="Rectangle 29"/>
            <p:cNvSpPr>
              <a:spLocks noChangeArrowheads="1"/>
            </p:cNvSpPr>
            <p:nvPr/>
          </p:nvSpPr>
          <p:spPr bwMode="auto">
            <a:xfrm>
              <a:off x="1327" y="829"/>
              <a:ext cx="731" cy="42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Занимаемая должность</a:t>
              </a:r>
            </a:p>
          </p:txBody>
        </p:sp>
        <p:sp>
          <p:nvSpPr>
            <p:cNvPr id="16508" name="Rectangle 30"/>
            <p:cNvSpPr>
              <a:spLocks noChangeArrowheads="1"/>
            </p:cNvSpPr>
            <p:nvPr/>
          </p:nvSpPr>
          <p:spPr bwMode="auto">
            <a:xfrm>
              <a:off x="993" y="829"/>
              <a:ext cx="334" cy="424"/>
            </a:xfrm>
            <a:prstGeom prst="rect">
              <a:avLst/>
            </a:prstGeom>
            <a:solidFill>
              <a:srgbClr val="EBF1AD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5887" tIns="15887" rIns="15887" bIns="15887" anchor="ctr" anchorCtr="1"/>
            <a:lstStyle/>
            <a:p>
              <a:pPr defTabSz="854075">
                <a:spcBef>
                  <a:spcPct val="20000"/>
                </a:spcBef>
              </a:pPr>
              <a:r>
                <a:rPr lang="ru-RU" sz="700"/>
                <a:t>№ п.п.</a:t>
              </a:r>
            </a:p>
          </p:txBody>
        </p:sp>
        <p:sp>
          <p:nvSpPr>
            <p:cNvPr id="16509" name="Line 31"/>
            <p:cNvSpPr>
              <a:spLocks noChangeShapeType="1"/>
            </p:cNvSpPr>
            <p:nvPr/>
          </p:nvSpPr>
          <p:spPr bwMode="auto">
            <a:xfrm>
              <a:off x="993" y="665"/>
              <a:ext cx="544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0" name="Line 32"/>
            <p:cNvSpPr>
              <a:spLocks noChangeShapeType="1"/>
            </p:cNvSpPr>
            <p:nvPr/>
          </p:nvSpPr>
          <p:spPr bwMode="auto">
            <a:xfrm>
              <a:off x="1097" y="1331"/>
              <a:ext cx="54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1" name="Line 33"/>
            <p:cNvSpPr>
              <a:spLocks noChangeShapeType="1"/>
            </p:cNvSpPr>
            <p:nvPr/>
          </p:nvSpPr>
          <p:spPr bwMode="auto">
            <a:xfrm>
              <a:off x="993" y="1561"/>
              <a:ext cx="54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2" name="Line 34"/>
            <p:cNvSpPr>
              <a:spLocks noChangeShapeType="1"/>
            </p:cNvSpPr>
            <p:nvPr/>
          </p:nvSpPr>
          <p:spPr bwMode="auto">
            <a:xfrm>
              <a:off x="993" y="1997"/>
              <a:ext cx="544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3" name="Line 35"/>
            <p:cNvSpPr>
              <a:spLocks noChangeShapeType="1"/>
            </p:cNvSpPr>
            <p:nvPr/>
          </p:nvSpPr>
          <p:spPr bwMode="auto">
            <a:xfrm>
              <a:off x="993" y="665"/>
              <a:ext cx="0" cy="13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4" name="Line 36"/>
            <p:cNvSpPr>
              <a:spLocks noChangeShapeType="1"/>
            </p:cNvSpPr>
            <p:nvPr/>
          </p:nvSpPr>
          <p:spPr bwMode="auto">
            <a:xfrm>
              <a:off x="6436" y="665"/>
              <a:ext cx="0" cy="13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5" name="Line 37"/>
            <p:cNvSpPr>
              <a:spLocks noChangeShapeType="1"/>
            </p:cNvSpPr>
            <p:nvPr/>
          </p:nvSpPr>
          <p:spPr bwMode="auto">
            <a:xfrm>
              <a:off x="5213" y="1041"/>
              <a:ext cx="0" cy="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6" name="Line 38"/>
            <p:cNvSpPr>
              <a:spLocks noChangeShapeType="1"/>
            </p:cNvSpPr>
            <p:nvPr/>
          </p:nvSpPr>
          <p:spPr bwMode="auto">
            <a:xfrm>
              <a:off x="5897" y="1041"/>
              <a:ext cx="0" cy="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7" name="Line 39"/>
            <p:cNvSpPr>
              <a:spLocks noChangeShapeType="1"/>
            </p:cNvSpPr>
            <p:nvPr/>
          </p:nvSpPr>
          <p:spPr bwMode="auto">
            <a:xfrm>
              <a:off x="4710" y="1041"/>
              <a:ext cx="1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8" name="Line 40"/>
            <p:cNvSpPr>
              <a:spLocks noChangeShapeType="1"/>
            </p:cNvSpPr>
            <p:nvPr/>
          </p:nvSpPr>
          <p:spPr bwMode="auto">
            <a:xfrm>
              <a:off x="993" y="829"/>
              <a:ext cx="54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19" name="Line 41"/>
            <p:cNvSpPr>
              <a:spLocks noChangeShapeType="1"/>
            </p:cNvSpPr>
            <p:nvPr/>
          </p:nvSpPr>
          <p:spPr bwMode="auto">
            <a:xfrm>
              <a:off x="1327" y="829"/>
              <a:ext cx="0" cy="1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20" name="Line 42"/>
            <p:cNvSpPr>
              <a:spLocks noChangeShapeType="1"/>
            </p:cNvSpPr>
            <p:nvPr/>
          </p:nvSpPr>
          <p:spPr bwMode="auto">
            <a:xfrm>
              <a:off x="2058" y="829"/>
              <a:ext cx="0" cy="1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21" name="Line 43"/>
            <p:cNvSpPr>
              <a:spLocks noChangeShapeType="1"/>
            </p:cNvSpPr>
            <p:nvPr/>
          </p:nvSpPr>
          <p:spPr bwMode="auto">
            <a:xfrm>
              <a:off x="2844" y="829"/>
              <a:ext cx="0" cy="1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22" name="Line 44"/>
            <p:cNvSpPr>
              <a:spLocks noChangeShapeType="1"/>
            </p:cNvSpPr>
            <p:nvPr/>
          </p:nvSpPr>
          <p:spPr bwMode="auto">
            <a:xfrm>
              <a:off x="3460" y="829"/>
              <a:ext cx="0" cy="1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  <p:sp>
          <p:nvSpPr>
            <p:cNvPr id="16523" name="Line 45"/>
            <p:cNvSpPr>
              <a:spLocks noChangeShapeType="1"/>
            </p:cNvSpPr>
            <p:nvPr/>
          </p:nvSpPr>
          <p:spPr bwMode="auto">
            <a:xfrm>
              <a:off x="4710" y="829"/>
              <a:ext cx="0" cy="1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18000" tIns="18000" rIns="18000" bIns="18000" anchor="ctr" anchorCtr="1"/>
            <a:lstStyle/>
            <a:p>
              <a:endParaRPr lang="ru-RU"/>
            </a:p>
          </p:txBody>
        </p:sp>
      </p:grpSp>
      <p:sp>
        <p:nvSpPr>
          <p:cNvPr id="16476" name="Text Box 106"/>
          <p:cNvSpPr txBox="1">
            <a:spLocks noChangeArrowheads="1"/>
          </p:cNvSpPr>
          <p:nvPr/>
        </p:nvSpPr>
        <p:spPr bwMode="auto">
          <a:xfrm>
            <a:off x="8334375" y="2101850"/>
            <a:ext cx="1571625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125" tIns="34063" rIns="68125" bIns="34063">
            <a:spAutoFit/>
          </a:bodyPr>
          <a:lstStyle/>
          <a:p>
            <a:pPr algn="ctr" defTabSz="1279525"/>
            <a:r>
              <a:rPr lang="ru-RU" sz="700" b="0"/>
              <a:t>Зам. Председателя КПЧС, Зам. Главы администрации поселения</a:t>
            </a:r>
          </a:p>
          <a:p>
            <a:pPr algn="ctr" defTabSz="1279525"/>
            <a:r>
              <a:rPr lang="ru-RU" sz="700" b="0"/>
              <a:t>Шевченко</a:t>
            </a:r>
          </a:p>
          <a:p>
            <a:pPr algn="ctr" defTabSz="1279525"/>
            <a:r>
              <a:rPr lang="ru-RU" sz="700" b="0"/>
              <a:t>Николай Николаевич</a:t>
            </a:r>
          </a:p>
          <a:p>
            <a:pPr algn="ctr" defTabSz="1279525"/>
            <a:r>
              <a:rPr lang="ru-RU" sz="700" b="0"/>
              <a:t>8 921 695 32 11</a:t>
            </a:r>
          </a:p>
          <a:p>
            <a:pPr algn="ctr" defTabSz="1279525"/>
            <a:r>
              <a:rPr lang="ru-RU" sz="700" b="0"/>
              <a:t>(816 66) 35 - 325</a:t>
            </a:r>
          </a:p>
        </p:txBody>
      </p:sp>
      <p:sp>
        <p:nvSpPr>
          <p:cNvPr id="16477" name="Text Box 106"/>
          <p:cNvSpPr txBox="1">
            <a:spLocks noChangeArrowheads="1"/>
          </p:cNvSpPr>
          <p:nvPr/>
        </p:nvSpPr>
        <p:spPr bwMode="auto">
          <a:xfrm>
            <a:off x="-6350" y="2193925"/>
            <a:ext cx="1450975" cy="9445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68125" tIns="34063" rIns="68125" bIns="34063">
            <a:spAutoFit/>
          </a:bodyPr>
          <a:lstStyle/>
          <a:p>
            <a:pPr algn="ctr" defTabSz="1279525"/>
            <a:r>
              <a:rPr lang="ru-RU" sz="700"/>
              <a:t>Председатель</a:t>
            </a:r>
            <a:r>
              <a:rPr lang="en-US" sz="700"/>
              <a:t> </a:t>
            </a:r>
            <a:r>
              <a:rPr lang="ru-RU" sz="700"/>
              <a:t>КПЧС</a:t>
            </a:r>
            <a:endParaRPr lang="en-US" sz="700"/>
          </a:p>
          <a:p>
            <a:pPr algn="ctr" defTabSz="1279525"/>
            <a:r>
              <a:rPr lang="ru-RU" sz="700"/>
              <a:t>ГЛАВА </a:t>
            </a:r>
          </a:p>
          <a:p>
            <a:pPr algn="ctr" defTabSz="1279525"/>
            <a:r>
              <a:rPr lang="ru-RU" sz="700"/>
              <a:t>Рощинского сельского поселения</a:t>
            </a:r>
          </a:p>
          <a:p>
            <a:pPr algn="ctr" defTabSz="1279525"/>
            <a:r>
              <a:rPr lang="ru-RU" sz="700"/>
              <a:t>Мячин </a:t>
            </a:r>
          </a:p>
          <a:p>
            <a:pPr algn="ctr" defTabSz="1279525"/>
            <a:r>
              <a:rPr lang="ru-RU" sz="700"/>
              <a:t>Валентин Борисович</a:t>
            </a:r>
          </a:p>
          <a:p>
            <a:pPr algn="ctr" defTabSz="1279525"/>
            <a:r>
              <a:rPr lang="ru-RU" sz="700"/>
              <a:t>8 921 200 800 6</a:t>
            </a:r>
          </a:p>
          <a:p>
            <a:pPr algn="ctr" defTabSz="1279525"/>
            <a:r>
              <a:rPr lang="ru-RU" sz="700"/>
              <a:t>(816 66) 35 - 325</a:t>
            </a:r>
          </a:p>
        </p:txBody>
      </p:sp>
      <p:sp>
        <p:nvSpPr>
          <p:cNvPr id="16478" name="Rectangle 29"/>
          <p:cNvSpPr>
            <a:spLocks noChangeArrowheads="1"/>
          </p:cNvSpPr>
          <p:nvPr/>
        </p:nvSpPr>
        <p:spPr bwMode="auto">
          <a:xfrm>
            <a:off x="642938" y="3475038"/>
            <a:ext cx="1301750" cy="344487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Председатель КПЛЧС</a:t>
            </a:r>
          </a:p>
        </p:txBody>
      </p:sp>
      <p:sp>
        <p:nvSpPr>
          <p:cNvPr id="16479" name="Rectangle 29"/>
          <p:cNvSpPr>
            <a:spLocks noChangeArrowheads="1"/>
          </p:cNvSpPr>
          <p:nvPr/>
        </p:nvSpPr>
        <p:spPr bwMode="auto">
          <a:xfrm>
            <a:off x="614363" y="3819525"/>
            <a:ext cx="1330325" cy="41910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Заместитель Председателя КПЛЧС</a:t>
            </a:r>
          </a:p>
        </p:txBody>
      </p:sp>
      <p:sp>
        <p:nvSpPr>
          <p:cNvPr id="16480" name="Rectangle 29"/>
          <p:cNvSpPr>
            <a:spLocks noChangeArrowheads="1"/>
          </p:cNvSpPr>
          <p:nvPr/>
        </p:nvSpPr>
        <p:spPr bwMode="auto">
          <a:xfrm>
            <a:off x="1912938" y="3475038"/>
            <a:ext cx="1430337" cy="344487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Мячин В.Б.</a:t>
            </a:r>
          </a:p>
        </p:txBody>
      </p:sp>
      <p:sp>
        <p:nvSpPr>
          <p:cNvPr id="16481" name="Rectangle 29"/>
          <p:cNvSpPr>
            <a:spLocks noChangeArrowheads="1"/>
          </p:cNvSpPr>
          <p:nvPr/>
        </p:nvSpPr>
        <p:spPr bwMode="auto">
          <a:xfrm>
            <a:off x="1944688" y="3819525"/>
            <a:ext cx="1409700" cy="427038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Шевченко Н.Н.</a:t>
            </a:r>
          </a:p>
        </p:txBody>
      </p:sp>
      <p:sp>
        <p:nvSpPr>
          <p:cNvPr id="16482" name="Rectangle 29"/>
          <p:cNvSpPr>
            <a:spLocks noChangeArrowheads="1"/>
          </p:cNvSpPr>
          <p:nvPr/>
        </p:nvSpPr>
        <p:spPr bwMode="auto">
          <a:xfrm>
            <a:off x="3354388" y="3819525"/>
            <a:ext cx="1130300" cy="427038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Зам. Главы  поселения</a:t>
            </a:r>
          </a:p>
        </p:txBody>
      </p:sp>
      <p:sp>
        <p:nvSpPr>
          <p:cNvPr id="16483" name="Rectangle 29"/>
          <p:cNvSpPr>
            <a:spLocks noChangeArrowheads="1"/>
          </p:cNvSpPr>
          <p:nvPr/>
        </p:nvSpPr>
        <p:spPr bwMode="auto">
          <a:xfrm>
            <a:off x="4521200" y="3808413"/>
            <a:ext cx="2255838" cy="423862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Высшее, </a:t>
            </a:r>
          </a:p>
          <a:p>
            <a:pPr algn="ctr" defTabSz="854075">
              <a:spcBef>
                <a:spcPct val="20000"/>
              </a:spcBef>
            </a:pPr>
            <a:r>
              <a:rPr lang="ru-RU" sz="700"/>
              <a:t>Киевское высшее инженерное</a:t>
            </a:r>
          </a:p>
          <a:p>
            <a:pPr algn="ctr" defTabSz="854075">
              <a:spcBef>
                <a:spcPct val="20000"/>
              </a:spcBef>
            </a:pPr>
            <a:r>
              <a:rPr lang="ru-RU" sz="700"/>
              <a:t> училище ПВО</a:t>
            </a:r>
          </a:p>
        </p:txBody>
      </p:sp>
      <p:sp>
        <p:nvSpPr>
          <p:cNvPr id="16484" name="Rectangle 29"/>
          <p:cNvSpPr>
            <a:spLocks noChangeArrowheads="1"/>
          </p:cNvSpPr>
          <p:nvPr/>
        </p:nvSpPr>
        <p:spPr bwMode="auto">
          <a:xfrm>
            <a:off x="6777038" y="3819525"/>
            <a:ext cx="895350" cy="427038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ГОУ «УМЦ ГЗ</a:t>
            </a:r>
            <a:r>
              <a:rPr lang="en-US" sz="700"/>
              <a:t> </a:t>
            </a:r>
            <a:r>
              <a:rPr lang="ru-RU" sz="700"/>
              <a:t>и ПБ» в НО </a:t>
            </a:r>
          </a:p>
        </p:txBody>
      </p:sp>
      <p:sp>
        <p:nvSpPr>
          <p:cNvPr id="16485" name="Rectangle 29"/>
          <p:cNvSpPr>
            <a:spLocks noChangeArrowheads="1"/>
          </p:cNvSpPr>
          <p:nvPr/>
        </p:nvSpPr>
        <p:spPr bwMode="auto">
          <a:xfrm>
            <a:off x="7680325" y="3819525"/>
            <a:ext cx="1277938" cy="433388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2012</a:t>
            </a:r>
          </a:p>
        </p:txBody>
      </p:sp>
      <p:sp>
        <p:nvSpPr>
          <p:cNvPr id="16486" name="Rectangle 29"/>
          <p:cNvSpPr>
            <a:spLocks noChangeArrowheads="1"/>
          </p:cNvSpPr>
          <p:nvPr/>
        </p:nvSpPr>
        <p:spPr bwMode="auto">
          <a:xfrm>
            <a:off x="8932863" y="3819525"/>
            <a:ext cx="973137" cy="404813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2017</a:t>
            </a:r>
          </a:p>
        </p:txBody>
      </p:sp>
      <p:sp>
        <p:nvSpPr>
          <p:cNvPr id="16487" name="Rectangle 29"/>
          <p:cNvSpPr>
            <a:spLocks noChangeArrowheads="1"/>
          </p:cNvSpPr>
          <p:nvPr/>
        </p:nvSpPr>
        <p:spPr bwMode="auto">
          <a:xfrm>
            <a:off x="8932863" y="3470275"/>
            <a:ext cx="973137" cy="34925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2017</a:t>
            </a:r>
          </a:p>
        </p:txBody>
      </p:sp>
      <p:sp>
        <p:nvSpPr>
          <p:cNvPr id="16488" name="Rectangle 29"/>
          <p:cNvSpPr>
            <a:spLocks noChangeArrowheads="1"/>
          </p:cNvSpPr>
          <p:nvPr/>
        </p:nvSpPr>
        <p:spPr bwMode="auto">
          <a:xfrm>
            <a:off x="7680325" y="3470275"/>
            <a:ext cx="1252538" cy="34925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2012</a:t>
            </a:r>
          </a:p>
        </p:txBody>
      </p:sp>
      <p:sp>
        <p:nvSpPr>
          <p:cNvPr id="16489" name="Rectangle 29"/>
          <p:cNvSpPr>
            <a:spLocks noChangeArrowheads="1"/>
          </p:cNvSpPr>
          <p:nvPr/>
        </p:nvSpPr>
        <p:spPr bwMode="auto">
          <a:xfrm>
            <a:off x="6777038" y="3470275"/>
            <a:ext cx="884237" cy="34925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ГОУ «УМЦ ГЗ</a:t>
            </a:r>
            <a:r>
              <a:rPr lang="en-US" sz="700"/>
              <a:t> </a:t>
            </a:r>
            <a:r>
              <a:rPr lang="ru-RU" sz="700"/>
              <a:t>и ПБ» в НО </a:t>
            </a:r>
          </a:p>
        </p:txBody>
      </p:sp>
      <p:sp>
        <p:nvSpPr>
          <p:cNvPr id="16490" name="Rectangle 29"/>
          <p:cNvSpPr>
            <a:spLocks noChangeArrowheads="1"/>
          </p:cNvSpPr>
          <p:nvPr/>
        </p:nvSpPr>
        <p:spPr bwMode="auto">
          <a:xfrm>
            <a:off x="4524375" y="3470275"/>
            <a:ext cx="2284413" cy="34925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algn="ctr" defTabSz="854075">
              <a:spcBef>
                <a:spcPct val="20000"/>
              </a:spcBef>
            </a:pPr>
            <a:r>
              <a:rPr lang="ru-RU" sz="700"/>
              <a:t>Среднее техническое, </a:t>
            </a:r>
          </a:p>
          <a:p>
            <a:pPr algn="ctr" defTabSz="854075">
              <a:spcBef>
                <a:spcPct val="20000"/>
              </a:spcBef>
            </a:pPr>
            <a:r>
              <a:rPr lang="ru-RU" sz="700"/>
              <a:t>Валдайский аграрный техникум</a:t>
            </a:r>
          </a:p>
        </p:txBody>
      </p:sp>
      <p:sp>
        <p:nvSpPr>
          <p:cNvPr id="16491" name="Rectangle 29"/>
          <p:cNvSpPr>
            <a:spLocks noChangeArrowheads="1"/>
          </p:cNvSpPr>
          <p:nvPr/>
        </p:nvSpPr>
        <p:spPr bwMode="auto">
          <a:xfrm>
            <a:off x="3354388" y="3470275"/>
            <a:ext cx="1160462" cy="349250"/>
          </a:xfrm>
          <a:prstGeom prst="rect">
            <a:avLst/>
          </a:prstGeom>
          <a:solidFill>
            <a:srgbClr val="EBF1AD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11887" tIns="11887" rIns="11887" bIns="11887" anchor="ctr" anchorCtr="1"/>
          <a:lstStyle/>
          <a:p>
            <a:pPr defTabSz="854075">
              <a:spcBef>
                <a:spcPct val="20000"/>
              </a:spcBef>
            </a:pPr>
            <a:r>
              <a:rPr lang="ru-RU" sz="700"/>
              <a:t>Глава Рощинского сельского поселения</a:t>
            </a:r>
          </a:p>
        </p:txBody>
      </p:sp>
      <p:pic>
        <p:nvPicPr>
          <p:cNvPr id="16492" name="Picture 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796925"/>
            <a:ext cx="10001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93" name="Picture 141" descr="&amp;SHcy;&amp;iecy;&amp;vcy;&amp;chcy;&amp;iecy;&amp;ncy;&amp;kcy;&amp;ocy; &amp;Ncy;.&amp;Ncy;. &amp;zcy;&amp;acy;&amp;mcy;&amp;iecy;&amp;scy;&amp;tcy;&amp;icy;&amp;tcy;&amp;iecy;&amp;lcy;&amp;softcy; &amp;Gcy;&amp;lcy;&amp;acy;&amp;vcy;&amp;ycy; &amp;acy;&amp;dcy;&amp;mcy;&amp;icy;&amp;ncy;&amp;icy;&amp;scy;&amp;tcy;&amp;rcy;&amp;acy;&amp;tscy;&amp;icy;&amp;icy; &amp;pcy;&amp;ocy;&amp;scy;&amp;iecy;&amp;lcy;&amp;iecy;&amp;ncy;&amp;icy;&amp;y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29650" y="796925"/>
            <a:ext cx="9810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69075" y="5846763"/>
            <a:ext cx="1616075" cy="32702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700" b="0" dirty="0">
                <a:latin typeface="+mj-lt"/>
              </a:rPr>
              <a:t>Диспетчер ЕДДС Администрации Валдайского района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185150" y="5846763"/>
            <a:ext cx="1720850" cy="32702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15" tIns="34208" rIns="68415" bIns="34208" anchor="ctr"/>
          <a:lstStyle/>
          <a:p>
            <a:pPr algn="ctr" defTabSz="956153">
              <a:defRPr/>
            </a:pPr>
            <a:r>
              <a:rPr lang="ru-RU" sz="700" b="0" dirty="0">
                <a:latin typeface="Times New Roman" pitchFamily="18" charset="0"/>
                <a:cs typeface="Times New Roman" pitchFamily="18" charset="0"/>
              </a:rPr>
              <a:t>(816 66) 2 – 44 - 22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-22225" y="588963"/>
            <a:ext cx="9906000" cy="20478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ОБЩАЯ 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-15875" y="22225"/>
            <a:ext cx="9906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8398" tIns="34199" rIns="68398" bIns="34199" anchor="ctr"/>
          <a:lstStyle/>
          <a:p>
            <a:pPr algn="ctr">
              <a:lnSpc>
                <a:spcPct val="80000"/>
              </a:lnSpc>
              <a:defRPr/>
            </a:pPr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ПАСПОРТ ТЕРРИТОРИИ РОЩИНСКОГО СЕЛЬСКОГО ПОСЕЛЕНИЯ ВАЛДАЙСКОГО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2225" y="588963"/>
            <a:ext cx="9906000" cy="20478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398" tIns="34199" rIns="68398" bIns="34199" anchor="ctr"/>
          <a:lstStyle/>
          <a:p>
            <a:pPr algn="ctr" defTabSz="9575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ИНФОРМАЦИЯ ПО НАСЕЛЁННЫМ ПУНКТАМ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638" y="835025"/>
          <a:ext cx="9674225" cy="6034088"/>
        </p:xfrm>
        <a:graphic>
          <a:graphicData uri="http://schemas.openxmlformats.org/drawingml/2006/table">
            <a:tbl>
              <a:tblPr/>
              <a:tblGrid>
                <a:gridCol w="512269"/>
                <a:gridCol w="2055220"/>
                <a:gridCol w="843954"/>
                <a:gridCol w="856240"/>
                <a:gridCol w="977857"/>
                <a:gridCol w="2587145"/>
                <a:gridCol w="1776359"/>
                <a:gridCol w="65180"/>
              </a:tblGrid>
              <a:tr h="76199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населённого пункта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 проживает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по месту жительства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по месту пребывания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Староста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активист)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от райцентра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Валдай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(км)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Рощино</a:t>
                      </a:r>
                    </a:p>
                  </a:txBody>
                  <a:tcPr marL="39779" marR="397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поселения</a:t>
                      </a:r>
                    </a:p>
                  </a:txBody>
                  <a:tcPr marL="39779" marR="397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7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Д. Бороды</a:t>
                      </a:r>
                    </a:p>
                  </a:txBody>
                  <a:tcPr marL="39779" marR="397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Колдобанов Анатолий Григорьевич 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35 576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9779" marR="397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2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Станки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Мартьянова Наталья Алексеевна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Усадье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Ильина Надежда Валентиновна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8 911 619 37 42, 35 118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2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Ящерово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Чиркунова Татьяна Евгеньевна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65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Шуя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 администрации РСП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Лялина Татьяна Николаевна тлф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31 119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моб.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8921 738 21 30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Едно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Большакова Антонина Анатольевна, тлф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Байнёво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Бугрим Игорь Кузьмич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8 911 627 24 89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Борисово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Горка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Степовик Нина Алексеевна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8 921 194 10 25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Нелюшка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Иваненкова Александра Яковлевна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8 921 025 61 98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Новая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Федорова Татьяна Анатольевна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Новотроицы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Куприна Парасковья Филипповна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 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40 201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Плотично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Щербаков Михаил Иванович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31 171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Терехово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Мокин Николай Петрович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тлф.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31 106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Ужин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Александров Радий Викторович</a:t>
                      </a:r>
                    </a:p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тлф. 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40 176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Ключи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Закидово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22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Иверский монастырь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 О Г 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gridSpan="6"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ИТОГО НАСЕЛЕННЫХ ПУНКТОВ: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779" marR="397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4764</Words>
  <Application>Microsoft Office PowerPoint</Application>
  <PresentationFormat>Лист A4 (210x297 мм)</PresentationFormat>
  <Paragraphs>1532</Paragraphs>
  <Slides>50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Symbol</vt:lpstr>
      <vt:lpstr>Тема Office</vt:lpstr>
      <vt:lpstr>Лист Microsoft Office Excel 97-2003</vt:lpstr>
      <vt:lpstr>ЗАЩИЩЁННОСТЬ населения  РОЩИНСКОГО  СЕЛЬСКОГО ПОСЕЛЕНИЯ  ВАЛДАЙСКОГО МУНИЦИПАЛЬНОГО 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Раздел 4 Часть 4.2. Риски возникновения ЧС на потенциально опасных объектах </vt:lpstr>
      <vt:lpstr>Слайд 24</vt:lpstr>
      <vt:lpstr>Слайд 25</vt:lpstr>
      <vt:lpstr>Слайд 26</vt:lpstr>
      <vt:lpstr>  ПАСПОРТ ТЕРРИТОРИИ РОЩИНСКОГО СЕЛЬСКОГО ПОСЕЛЕНИЯ ВАЛДАЙСКОГО МУНИЦИПАЛЬНОГО РАЙОНА РИСКИ ВОЗНИКНОВЕНИЯ ЧС НА СИСТЕМАХ ЭЛЕКТРОСНАБЖЕНИЯ в  РОЩИНСКОМ СЕЛЬСКОМ   ПОСЕЛЕНИИ    (часть  4.2.4.)  </vt:lpstr>
      <vt:lpstr>ПАСПОРТ ТЕРРИТОРИИ РОЩИНСКОГО СЕЛЬСКОГО ПОСЕЛЕНИЯ ВАЛДАЙСКОГО МУНИЦИПАЛЬНОГО РАЙОНА РИСКИ ВОЗНИКНОВЕНИЯ ЧС НА СИСТЕМАХ ЖКХ электроснабжениЯ в  РОЩИНСКОМ СЕЛЬСКОМ   ПОСЕЛЕНИИ    (часть 4.2.4.) </vt:lpstr>
      <vt:lpstr>   ПАСПОРТ ТЕРРИТОРИИ РОЩИНСКОГО СЕЛЬСКОГО ПОСЕЛЕНИЯ ВАЛДАЙСКОГО МУНИЦИПАЛЬНОГО РАЙОНА РИСКИ ВОЗНИКНОВЕНИЯ ЧС НА СИСТЕМАХ электроснабжения в  РОЩИНСКОМ СЕЛЬСКОМ   ПОСЕЛЕНИИ     (часть 4.2.4.) </vt:lpstr>
      <vt:lpstr>ПАСПОРТ ТЕРРИТОРИИ РОЩИНСКОГО СЕЛЬСКОГО ПОСЕЛЕНИЯ ВАЛДАЙСКОГО МУНИЦИПАЛЬНОГО РАЙОНА РИСКИ ВОЗНИКНОВЕНИЯ ЧС НА СИСТЕМАХ газоснабжения в  РОЩИНСКОМ СЕЛЬСКОМ   ПОСЕЛЕНИИ     (часть    4.2.5.) </vt:lpstr>
      <vt:lpstr>ПАСПОРТ ТЕРРИТОРИИ РОЩИНСКОГО СЕЛЬСКОГО ПОСЕЛЕНИЯ ВАЛДАЙСКОГО МУНИЦИПАЛЬНОГО РАЙОНА РИСКИ ВОЗНИКНОВЕНИЯ ЧС НА СИСТЕМАХ газоснабжения в  РОЩИНСКОМ СЕЛЬСКОМ   ПОСЕЛЕНИИ     (часть   4.2.5.) </vt:lpstr>
      <vt:lpstr>ПАСПОРТ ТЕРРИТОРИИ РОЩИНСКОГО СЕЛЬСКОГО ПОСЕЛЕНИЯ ВАЛДАЙСКОГО МУНИЦИПАЛЬНОГО РАЙОНА РИСКИ ВОЗНИКНОВЕНИЯ ЧС НА СИСТЕМАХ газоснабжения в  РОЩИНСКОМ СЕЛЬСКОМ   ПОСЕЛЕНИИ     (часть   4.2.5.) </vt:lpstr>
      <vt:lpstr>Слайд 33</vt:lpstr>
      <vt:lpstr>Слайд 34</vt:lpstr>
      <vt:lpstr>Слайд 35</vt:lpstr>
      <vt:lpstr>Слайд 36</vt:lpstr>
      <vt:lpstr>Раздел 4 Часть 4.3. Риски возникновения  техногенных и лесных пожаров</vt:lpstr>
      <vt:lpstr>Слайд 38</vt:lpstr>
      <vt:lpstr>Слайд 39</vt:lpstr>
      <vt:lpstr>Слайд 40</vt:lpstr>
      <vt:lpstr>Слайд 41</vt:lpstr>
      <vt:lpstr>Слайд 42</vt:lpstr>
      <vt:lpstr>Раздел 5 Риски возникновения  ЧС природного характера</vt:lpstr>
      <vt:lpstr>Слайд 44</vt:lpstr>
      <vt:lpstr>Раздел 6 Информационно-справочные материалы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Ketov</dc:creator>
  <cp:lastModifiedBy>Novred22</cp:lastModifiedBy>
  <cp:revision>465</cp:revision>
  <cp:lastPrinted>2014-07-30T15:58:38Z</cp:lastPrinted>
  <dcterms:created xsi:type="dcterms:W3CDTF">2010-10-07T10:54:21Z</dcterms:created>
  <dcterms:modified xsi:type="dcterms:W3CDTF">2023-02-20T11:43:09Z</dcterms:modified>
</cp:coreProperties>
</file>